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58" r:id="rId5"/>
    <p:sldId id="259" r:id="rId6"/>
    <p:sldId id="271" r:id="rId7"/>
    <p:sldId id="285" r:id="rId8"/>
    <p:sldId id="279" r:id="rId9"/>
    <p:sldId id="260" r:id="rId10"/>
    <p:sldId id="272" r:id="rId11"/>
    <p:sldId id="261" r:id="rId12"/>
    <p:sldId id="287" r:id="rId13"/>
    <p:sldId id="265" r:id="rId14"/>
    <p:sldId id="263" r:id="rId15"/>
    <p:sldId id="286" r:id="rId16"/>
    <p:sldId id="264" r:id="rId17"/>
    <p:sldId id="273" r:id="rId18"/>
    <p:sldId id="266" r:id="rId19"/>
    <p:sldId id="267" r:id="rId20"/>
    <p:sldId id="284" r:id="rId21"/>
    <p:sldId id="274" r:id="rId22"/>
    <p:sldId id="268" r:id="rId23"/>
    <p:sldId id="275" r:id="rId24"/>
    <p:sldId id="280" r:id="rId25"/>
    <p:sldId id="269" r:id="rId26"/>
    <p:sldId id="270" r:id="rId27"/>
    <p:sldId id="276" r:id="rId28"/>
    <p:sldId id="278" r:id="rId29"/>
    <p:sldId id="277" r:id="rId30"/>
    <p:sldId id="281" r:id="rId31"/>
    <p:sldId id="283" r:id="rId32"/>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2C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25" d="100"/>
          <a:sy n="125" d="100"/>
        </p:scale>
        <p:origin x="894" y="-6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4153396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7356445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2366534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074177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2766022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755593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3163462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4226029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92398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408524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E2AA719-F117-4E0F-90FC-90406698289F}" type="datetimeFigureOut">
              <a:rPr kumimoji="1" lang="ja-JP" altLang="en-US" smtClean="0"/>
              <a:t>2022/7/5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1231891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2AA719-F117-4E0F-90FC-90406698289F}" type="datetimeFigureOut">
              <a:rPr kumimoji="1" lang="ja-JP" altLang="en-US" smtClean="0"/>
              <a:t>2022/7/5</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A79615-885B-48E8-ADE3-3E72833A89AD}" type="slidenum">
              <a:rPr kumimoji="1" lang="ja-JP" altLang="en-US" smtClean="0"/>
              <a:t>‹#›</a:t>
            </a:fld>
            <a:endParaRPr kumimoji="1" lang="ja-JP" altLang="en-US"/>
          </a:p>
        </p:txBody>
      </p:sp>
    </p:spTree>
    <p:extLst>
      <p:ext uri="{BB962C8B-B14F-4D97-AF65-F5344CB8AC3E}">
        <p14:creationId xmlns:p14="http://schemas.microsoft.com/office/powerpoint/2010/main" val="9268230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processing.org/download/"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osdn.net/projects/gokurakumeasure/release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s://aviutl.info/l-smash-works/#toc6" TargetMode="External"/><Relationship Id="rId3" Type="http://schemas.openxmlformats.org/officeDocument/2006/relationships/hyperlink" Target="https://pop.4-bit.jp/?page_id=7929" TargetMode="External"/><Relationship Id="rId7" Type="http://schemas.openxmlformats.org/officeDocument/2006/relationships/image" Target="../media/image15.png"/><Relationship Id="rId2" Type="http://schemas.openxmlformats.org/officeDocument/2006/relationships/hyperlink" Target="http://spring-fragrance.mints.ne.jp/aviutl/" TargetMode="External"/><Relationship Id="rId1" Type="http://schemas.openxmlformats.org/officeDocument/2006/relationships/slideLayout" Target="../slideLayouts/slideLayout2.xml"/><Relationship Id="rId6" Type="http://schemas.openxmlformats.org/officeDocument/2006/relationships/hyperlink" Target="https://ffmpeg.org/" TargetMode="External"/><Relationship Id="rId5" Type="http://schemas.openxmlformats.org/officeDocument/2006/relationships/hyperlink" Target="http://auf.jpn.xxxxxxxx.jp/" TargetMode="External"/><Relationship Id="rId4" Type="http://schemas.openxmlformats.org/officeDocument/2006/relationships/hyperlink" Target="https://aoytsk.blog.jp/aviutl/34586383.html"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33667B9-ABF3-4C97-9E43-06E94F79E192}"/>
              </a:ext>
            </a:extLst>
          </p:cNvPr>
          <p:cNvPicPr>
            <a:picLocks noChangeAspect="1"/>
          </p:cNvPicPr>
          <p:nvPr/>
        </p:nvPicPr>
        <p:blipFill>
          <a:blip r:embed="rId2"/>
          <a:stretch>
            <a:fillRect/>
          </a:stretch>
        </p:blipFill>
        <p:spPr>
          <a:xfrm>
            <a:off x="0" y="372433"/>
            <a:ext cx="9906000" cy="6113134"/>
          </a:xfrm>
          <a:prstGeom prst="rect">
            <a:avLst/>
          </a:prstGeom>
        </p:spPr>
      </p:pic>
      <p:sp>
        <p:nvSpPr>
          <p:cNvPr id="2" name="タイトル 1">
            <a:extLst>
              <a:ext uri="{FF2B5EF4-FFF2-40B4-BE49-F238E27FC236}">
                <a16:creationId xmlns:a16="http://schemas.microsoft.com/office/drawing/2014/main" id="{FDC0978B-B537-4AD7-8D16-57AA6783A73C}"/>
              </a:ext>
            </a:extLst>
          </p:cNvPr>
          <p:cNvSpPr>
            <a:spLocks noGrp="1"/>
          </p:cNvSpPr>
          <p:nvPr>
            <p:ph type="ctrTitle"/>
          </p:nvPr>
        </p:nvSpPr>
        <p:spPr>
          <a:xfrm>
            <a:off x="742950" y="1209259"/>
            <a:ext cx="8420100" cy="2387600"/>
          </a:xfrm>
          <a:solidFill>
            <a:srgbClr val="FFFFFF">
              <a:alpha val="83922"/>
            </a:srgbClr>
          </a:solidFill>
        </p:spPr>
        <p:txBody>
          <a:bodyPr>
            <a:normAutofit/>
          </a:bodyPr>
          <a:lstStyle/>
          <a:p>
            <a:r>
              <a:rPr lang="ja-JP" altLang="en-US" dirty="0"/>
              <a:t>極楽画像計測</a:t>
            </a:r>
            <a:br>
              <a:rPr lang="en-US" altLang="ja-JP" dirty="0"/>
            </a:br>
            <a:r>
              <a:rPr lang="en-US" altLang="ja-JP" sz="3600" dirty="0"/>
              <a:t>(measure, merge, </a:t>
            </a:r>
            <a:r>
              <a:rPr lang="en-US" altLang="ja-JP" sz="3600" dirty="0" err="1"/>
              <a:t>visuzlize</a:t>
            </a:r>
            <a:r>
              <a:rPr lang="en-US" altLang="ja-JP" sz="3600" dirty="0"/>
              <a:t>)</a:t>
            </a:r>
            <a:br>
              <a:rPr lang="en-US" altLang="ja-JP" sz="3600" dirty="0"/>
            </a:br>
            <a:r>
              <a:rPr lang="ja-JP" altLang="en-US" dirty="0"/>
              <a:t>取扱説明書 </a:t>
            </a:r>
            <a:r>
              <a:rPr lang="en-US" altLang="ja-JP" sz="2800" dirty="0"/>
              <a:t>Ver. 2.2</a:t>
            </a:r>
            <a:r>
              <a:rPr lang="ja-JP" altLang="en-US" sz="2800" dirty="0"/>
              <a:t>用 </a:t>
            </a:r>
            <a:r>
              <a:rPr lang="en-US" altLang="ja-JP" sz="1800" dirty="0"/>
              <a:t>2022.07.05</a:t>
            </a:r>
            <a:endParaRPr kumimoji="1" lang="ja-JP" altLang="en-US" dirty="0"/>
          </a:p>
        </p:txBody>
      </p:sp>
      <p:sp>
        <p:nvSpPr>
          <p:cNvPr id="3" name="字幕 2">
            <a:extLst>
              <a:ext uri="{FF2B5EF4-FFF2-40B4-BE49-F238E27FC236}">
                <a16:creationId xmlns:a16="http://schemas.microsoft.com/office/drawing/2014/main" id="{12BF733D-9D3E-430A-9C97-D40BED1353DD}"/>
              </a:ext>
            </a:extLst>
          </p:cNvPr>
          <p:cNvSpPr>
            <a:spLocks noGrp="1"/>
          </p:cNvSpPr>
          <p:nvPr>
            <p:ph type="subTitle" idx="1"/>
          </p:nvPr>
        </p:nvSpPr>
        <p:spPr>
          <a:xfrm>
            <a:off x="1238250" y="4390460"/>
            <a:ext cx="7429500" cy="1655762"/>
          </a:xfrm>
          <a:solidFill>
            <a:srgbClr val="FFF2CC">
              <a:alpha val="89020"/>
            </a:srgbClr>
          </a:solidFill>
        </p:spPr>
        <p:txBody>
          <a:bodyPr anchor="ctr"/>
          <a:lstStyle/>
          <a:p>
            <a:r>
              <a:rPr kumimoji="1" lang="ja-JP" altLang="en-US" dirty="0"/>
              <a:t>鈴鹿工業高等専門学校　機械工学科</a:t>
            </a:r>
            <a:endParaRPr kumimoji="1" lang="en-US" altLang="ja-JP" dirty="0"/>
          </a:p>
          <a:p>
            <a:r>
              <a:rPr lang="ja-JP" altLang="en-US" dirty="0"/>
              <a:t>白井　達也</a:t>
            </a:r>
            <a:endParaRPr lang="en-US" altLang="ja-JP" dirty="0"/>
          </a:p>
          <a:p>
            <a:r>
              <a:rPr kumimoji="1" lang="ja-JP" altLang="en-US" dirty="0"/>
              <a:t>（</a:t>
            </a:r>
            <a:r>
              <a:rPr kumimoji="1" lang="en-US" altLang="ja-JP" dirty="0"/>
              <a:t>shirai@mech.suzuka-ct.ac.jp</a:t>
            </a:r>
            <a:r>
              <a:rPr kumimoji="1" lang="ja-JP" altLang="en-US" dirty="0"/>
              <a:t>）</a:t>
            </a:r>
          </a:p>
        </p:txBody>
      </p:sp>
    </p:spTree>
    <p:extLst>
      <p:ext uri="{BB962C8B-B14F-4D97-AF65-F5344CB8AC3E}">
        <p14:creationId xmlns:p14="http://schemas.microsoft.com/office/powerpoint/2010/main" val="1257140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97942"/>
            <a:ext cx="9172820" cy="4062074"/>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algn="just">
              <a:lnSpc>
                <a:spcPct val="120000"/>
              </a:lnSpc>
            </a:pPr>
            <a:r>
              <a:rPr kumimoji="1" lang="ja-JP" altLang="en-US" dirty="0"/>
              <a:t>メインメニューで</a:t>
            </a:r>
            <a:r>
              <a:rPr kumimoji="1" lang="en-US" altLang="ja-JP" dirty="0"/>
              <a:t>[S]</a:t>
            </a:r>
            <a:r>
              <a:rPr kumimoji="1" lang="ja-JP" altLang="en-US" dirty="0"/>
              <a:t>キーを押すと設定変更のサブメニューに切り替わります．</a:t>
            </a:r>
            <a:r>
              <a:rPr kumimoji="1" lang="en-US" altLang="ja-JP" dirty="0"/>
              <a:t>[Q]</a:t>
            </a:r>
            <a:r>
              <a:rPr kumimoji="1" lang="ja-JP" altLang="en-US" dirty="0"/>
              <a:t>キーでメインメニューに戻ります．なお，計測中にもメインメニューやサブメニューの機能は利用できます（画像表示が優先されるので文字表示は見えませんが）．</a:t>
            </a:r>
            <a:endParaRPr kumimoji="1" lang="en-US" altLang="ja-JP" dirty="0"/>
          </a:p>
          <a:p>
            <a:pPr marL="285750" indent="-285750" algn="just">
              <a:lnSpc>
                <a:spcPct val="120000"/>
              </a:lnSpc>
              <a:buFont typeface="Arial" panose="020B0604020202020204" pitchFamily="34" charset="0"/>
              <a:buChar char="•"/>
            </a:pPr>
            <a:r>
              <a:rPr kumimoji="1" lang="en-US" altLang="ja-JP" dirty="0"/>
              <a:t>[M]</a:t>
            </a:r>
            <a:r>
              <a:rPr kumimoji="1" lang="ja-JP" altLang="en-US" dirty="0"/>
              <a:t>キーを押すと最大計測点数（</a:t>
            </a:r>
            <a:r>
              <a:rPr kumimoji="1" lang="en-US" altLang="ja-JP" dirty="0"/>
              <a:t>max measure number</a:t>
            </a:r>
            <a:r>
              <a:rPr kumimoji="1" lang="ja-JP" altLang="en-US" dirty="0"/>
              <a:t>）を変更できます．初期値は</a:t>
            </a:r>
            <a:r>
              <a:rPr kumimoji="1" lang="en-US" altLang="ja-JP" dirty="0" err="1"/>
              <a:t>header.pde</a:t>
            </a:r>
            <a:r>
              <a:rPr kumimoji="1" lang="ja-JP" altLang="en-US" dirty="0"/>
              <a:t>の</a:t>
            </a:r>
            <a:r>
              <a:rPr kumimoji="1" lang="en-US" altLang="ja-JP" dirty="0" err="1"/>
              <a:t>Max_measure</a:t>
            </a:r>
            <a:r>
              <a:rPr kumimoji="1" lang="ja-JP" altLang="en-US" dirty="0"/>
              <a:t>です．ここで指定された数の計測が終了したら自動的に計測を終了して座標ファイルを出力します．数値に</a:t>
            </a:r>
            <a:r>
              <a:rPr kumimoji="1" lang="en-US" altLang="ja-JP" dirty="0"/>
              <a:t>0</a:t>
            </a:r>
            <a:r>
              <a:rPr kumimoji="1" lang="ja-JP" altLang="en-US" dirty="0"/>
              <a:t>を指定すればこの機能を無効化できます．計測対象の静止画像群の測定数が同じ場合は，設定すると効率的に作業を進められます．</a:t>
            </a:r>
            <a:endParaRPr kumimoji="1" lang="en-US" altLang="ja-JP" dirty="0"/>
          </a:p>
          <a:p>
            <a:pPr marL="285750" indent="-285750" algn="just">
              <a:lnSpc>
                <a:spcPct val="120000"/>
              </a:lnSpc>
              <a:buFont typeface="Arial" panose="020B0604020202020204" pitchFamily="34" charset="0"/>
              <a:buChar char="•"/>
            </a:pPr>
            <a:r>
              <a:rPr kumimoji="1" lang="en-US" altLang="ja-JP" dirty="0"/>
              <a:t>[T], [C], [P], [W]</a:t>
            </a:r>
            <a:r>
              <a:rPr kumimoji="1" lang="ja-JP" altLang="en-US" dirty="0"/>
              <a:t>キーを押すと，計測時のプロットの形状（</a:t>
            </a:r>
            <a:r>
              <a:rPr kumimoji="1" lang="en-US" altLang="ja-JP" dirty="0"/>
              <a:t>none</a:t>
            </a:r>
            <a:r>
              <a:rPr kumimoji="1" lang="ja-JP" altLang="en-US" dirty="0"/>
              <a:t>はプロットなし），色，サイズ，線幅を変更できます．色は</a:t>
            </a:r>
            <a:r>
              <a:rPr kumimoji="1" lang="en-US" altLang="ja-JP" dirty="0" err="1"/>
              <a:t>header.pde</a:t>
            </a:r>
            <a:r>
              <a:rPr kumimoji="1" lang="ja-JP" altLang="en-US" dirty="0"/>
              <a:t>でプリセットした色の組み合わせから選択されます．これらの初期値を変更したい場合は修正して下さい．</a:t>
            </a:r>
            <a:endParaRPr kumimoji="1" lang="en-US" altLang="ja-JP" dirty="0"/>
          </a:p>
        </p:txBody>
      </p:sp>
      <p:sp>
        <p:nvSpPr>
          <p:cNvPr id="7" name="テキスト ボックス 6">
            <a:extLst>
              <a:ext uri="{FF2B5EF4-FFF2-40B4-BE49-F238E27FC236}">
                <a16:creationId xmlns:a16="http://schemas.microsoft.com/office/drawing/2014/main" id="{764A0008-DC07-41E2-8942-FC704F158FBF}"/>
              </a:ext>
            </a:extLst>
          </p:cNvPr>
          <p:cNvSpPr txBox="1"/>
          <p:nvPr/>
        </p:nvSpPr>
        <p:spPr>
          <a:xfrm>
            <a:off x="443620" y="4560016"/>
            <a:ext cx="6993500" cy="2217595"/>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キーを押すと，プロット間を“線で結ぶ”／“結ばない”を切り替えられます．この機能は</a:t>
            </a:r>
            <a:r>
              <a:rPr kumimoji="1" lang="en-US" altLang="ja-JP" dirty="0"/>
              <a:t>visualize</a:t>
            </a:r>
            <a:r>
              <a:rPr kumimoji="1" lang="ja-JP" altLang="en-US" dirty="0"/>
              <a:t>の線分描画機能（</a:t>
            </a:r>
            <a:r>
              <a:rPr kumimoji="1" lang="en-US" altLang="ja-JP" dirty="0"/>
              <a:t>Stick picture</a:t>
            </a:r>
            <a:r>
              <a:rPr kumimoji="1" lang="ja-JP" altLang="en-US" dirty="0"/>
              <a:t>）と等価です．メインメニューで線分定義ファイルの読み込みも可能です．</a:t>
            </a:r>
            <a:endParaRPr kumimoji="1" lang="en-US" altLang="ja-JP" dirty="0"/>
          </a:p>
          <a:p>
            <a:pPr marL="285750" indent="-285750" algn="just">
              <a:lnSpc>
                <a:spcPct val="120000"/>
              </a:lnSpc>
              <a:buFont typeface="Arial" panose="020B0604020202020204" pitchFamily="34" charset="0"/>
              <a:buChar char="•"/>
            </a:pPr>
            <a:endParaRPr kumimoji="1" lang="en-US" altLang="ja-JP" sz="1100" dirty="0"/>
          </a:p>
          <a:p>
            <a:pPr algn="just">
              <a:lnSpc>
                <a:spcPct val="120000"/>
              </a:lnSpc>
            </a:pPr>
            <a:r>
              <a:rPr kumimoji="1" lang="en-US" altLang="ja-JP" sz="1600" dirty="0"/>
              <a:t>※ </a:t>
            </a:r>
            <a:r>
              <a:rPr kumimoji="1" lang="ja-JP" altLang="en-US" sz="1600" dirty="0"/>
              <a:t>事前に最大計測点数を指定し，線分設定ファイルを読み込んでから計測を開始すると，ミスなくスムーズに測定が行えます．</a:t>
            </a:r>
            <a:endParaRPr kumimoji="1" lang="en-US" altLang="ja-JP" sz="1600" dirty="0"/>
          </a:p>
        </p:txBody>
      </p:sp>
      <p:pic>
        <p:nvPicPr>
          <p:cNvPr id="3" name="図 2">
            <a:extLst>
              <a:ext uri="{FF2B5EF4-FFF2-40B4-BE49-F238E27FC236}">
                <a16:creationId xmlns:a16="http://schemas.microsoft.com/office/drawing/2014/main" id="{63F44AEE-85CA-4DD2-8610-BE960DF4CD3F}"/>
              </a:ext>
            </a:extLst>
          </p:cNvPr>
          <p:cNvPicPr>
            <a:picLocks noChangeAspect="1"/>
          </p:cNvPicPr>
          <p:nvPr/>
        </p:nvPicPr>
        <p:blipFill>
          <a:blip r:embed="rId2"/>
          <a:stretch>
            <a:fillRect/>
          </a:stretch>
        </p:blipFill>
        <p:spPr>
          <a:xfrm>
            <a:off x="7539276" y="4560016"/>
            <a:ext cx="2253214" cy="2189020"/>
          </a:xfrm>
          <a:prstGeom prst="rect">
            <a:avLst/>
          </a:prstGeom>
        </p:spPr>
      </p:pic>
    </p:spTree>
    <p:extLst>
      <p:ext uri="{BB962C8B-B14F-4D97-AF65-F5344CB8AC3E}">
        <p14:creationId xmlns:p14="http://schemas.microsoft.com/office/powerpoint/2010/main" val="76753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071572" cy="4394473"/>
          </a:xfrm>
          <a:prstGeom prst="rect">
            <a:avLst/>
          </a:prstGeom>
          <a:noFill/>
        </p:spPr>
        <p:txBody>
          <a:bodyPr wrap="square" rtlCol="0">
            <a:spAutoFit/>
          </a:bodyPr>
          <a:lstStyle/>
          <a:p>
            <a:pPr algn="just">
              <a:lnSpc>
                <a:spcPct val="120000"/>
              </a:lnSpc>
            </a:pPr>
            <a:r>
              <a:rPr kumimoji="1" lang="ja-JP" altLang="en-US" b="1" dirty="0"/>
              <a:t>（計測方法）：その前に</a:t>
            </a:r>
          </a:p>
          <a:p>
            <a:pPr marL="285750" indent="-285750" algn="just">
              <a:lnSpc>
                <a:spcPct val="120000"/>
              </a:lnSpc>
              <a:buFont typeface="Arial" panose="020B0604020202020204" pitchFamily="34" charset="0"/>
              <a:buChar char="•"/>
            </a:pPr>
            <a:r>
              <a:rPr kumimoji="1" lang="ja-JP" altLang="en-US" dirty="0"/>
              <a:t>読み込んだ画像が小さ過ぎる／大き過ぎる場合は，</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err="1"/>
              <a:t>ー</a:t>
            </a:r>
            <a:r>
              <a:rPr kumimoji="1" lang="en-US" altLang="ja-JP" dirty="0"/>
              <a:t>]</a:t>
            </a:r>
            <a:r>
              <a:rPr kumimoji="1" lang="ja-JP" altLang="en-US" dirty="0"/>
              <a:t>キーを押して拡大／縮小が可能です．</a:t>
            </a:r>
            <a:r>
              <a:rPr kumimoji="1" lang="en-US" altLang="ja-JP" dirty="0"/>
              <a:t>[0]</a:t>
            </a:r>
            <a:r>
              <a:rPr kumimoji="1" lang="ja-JP" altLang="en-US" dirty="0"/>
              <a:t>キーを押せば拡大率（</a:t>
            </a:r>
            <a:r>
              <a:rPr kumimoji="1" lang="en-US" altLang="ja-JP" dirty="0"/>
              <a:t>scale</a:t>
            </a:r>
            <a:r>
              <a:rPr kumimoji="1" lang="ja-JP" altLang="en-US" dirty="0"/>
              <a:t>）は１に戻ります．計測結果は拡大率を掛けた座標系で記録されます（画面上に表示された画像の座標）．計測時の表示上の拡大率は座標ファイルに記録され，</a:t>
            </a:r>
            <a:r>
              <a:rPr kumimoji="1" lang="en-US" altLang="ja-JP" dirty="0"/>
              <a:t>visualize</a:t>
            </a:r>
            <a:r>
              <a:rPr kumimoji="1" lang="ja-JP" altLang="en-US" dirty="0"/>
              <a:t>で利用可能です．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計測対象の静止画像が既に計測済みであった場合，自動的に記録時のスケールで静止画像と座標データが読み込まれます．もしこの仕様が気に入らない場合は，</a:t>
            </a:r>
            <a:r>
              <a:rPr kumimoji="1" lang="en-US" altLang="ja-JP" dirty="0" err="1"/>
              <a:t>header.pde</a:t>
            </a:r>
            <a:r>
              <a:rPr kumimoji="1" lang="ja-JP" altLang="en-US" dirty="0"/>
              <a:t>の</a:t>
            </a:r>
            <a:r>
              <a:rPr kumimoji="1" lang="en-US" altLang="ja-JP" dirty="0" err="1"/>
              <a:t>Force_update</a:t>
            </a:r>
            <a:r>
              <a:rPr kumimoji="1" lang="ja-JP" altLang="en-US" dirty="0"/>
              <a:t>を</a:t>
            </a:r>
            <a:r>
              <a:rPr kumimoji="1" lang="en-US" altLang="ja-JP" dirty="0"/>
              <a:t>true</a:t>
            </a:r>
            <a:r>
              <a:rPr kumimoji="1" lang="ja-JP" altLang="en-US" dirty="0"/>
              <a:t>に変更して下さい（</a:t>
            </a:r>
            <a:r>
              <a:rPr kumimoji="1" lang="en-US" altLang="ja-JP" dirty="0"/>
              <a:t>Ver. 2.1</a:t>
            </a:r>
            <a:r>
              <a:rPr kumimoji="1" lang="ja-JP" altLang="en-US" dirty="0"/>
              <a:t>以前の仕様に戻る）．</a:t>
            </a:r>
            <a:endParaRPr kumimoji="1" lang="en-US" altLang="ja-JP" dirty="0"/>
          </a:p>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キーを押すと，線分定義ファイルを読み込めます．詳しくは</a:t>
            </a:r>
            <a:r>
              <a:rPr kumimoji="1" lang="en-US" altLang="ja-JP" dirty="0"/>
              <a:t>【visualize</a:t>
            </a:r>
            <a:r>
              <a:rPr kumimoji="1" lang="ja-JP" altLang="en-US" dirty="0"/>
              <a:t>の使い方</a:t>
            </a:r>
            <a:r>
              <a:rPr kumimoji="1" lang="en-US" altLang="ja-JP" dirty="0"/>
              <a:t>】</a:t>
            </a:r>
            <a:r>
              <a:rPr kumimoji="1" lang="ja-JP" altLang="en-US" dirty="0"/>
              <a:t>を参照して下さい．</a:t>
            </a:r>
            <a:endParaRPr kumimoji="1" lang="en-US" altLang="ja-JP" b="1" dirty="0"/>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キーを押すと，読み込む静止画像の色をグレースケール化，色反転可能です．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計測中に</a:t>
            </a:r>
            <a:r>
              <a:rPr kumimoji="1" lang="en-US" altLang="ja-JP" dirty="0"/>
              <a:t>[D]</a:t>
            </a:r>
            <a:r>
              <a:rPr kumimoji="1" lang="ja-JP" altLang="en-US" dirty="0"/>
              <a:t>キーを押すと，</a:t>
            </a:r>
            <a:r>
              <a:rPr kumimoji="1" lang="en-US" altLang="ja-JP" dirty="0"/>
              <a:t>Processing</a:t>
            </a:r>
            <a:r>
              <a:rPr kumimoji="1" lang="ja-JP" altLang="en-US" dirty="0"/>
              <a:t>の統合開発環境では画面下のコンソール領域に，現在の計測対象画像の計測済みのデータ（座標，色情報）が一覧表示されます．</a:t>
            </a:r>
            <a:endParaRPr kumimoji="1" lang="en-US" altLang="ja-JP" dirty="0"/>
          </a:p>
        </p:txBody>
      </p:sp>
    </p:spTree>
    <p:extLst>
      <p:ext uri="{BB962C8B-B14F-4D97-AF65-F5344CB8AC3E}">
        <p14:creationId xmlns:p14="http://schemas.microsoft.com/office/powerpoint/2010/main" val="3927807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63237"/>
            <a:ext cx="9071572" cy="5724067"/>
          </a:xfrm>
          <a:prstGeom prst="rect">
            <a:avLst/>
          </a:prstGeom>
          <a:noFill/>
        </p:spPr>
        <p:txBody>
          <a:bodyPr wrap="square" rtlCol="0">
            <a:spAutoFit/>
          </a:bodyPr>
          <a:lstStyle/>
          <a:p>
            <a:pPr algn="just">
              <a:lnSpc>
                <a:spcPct val="120000"/>
              </a:lnSpc>
            </a:pPr>
            <a:r>
              <a:rPr kumimoji="1" lang="ja-JP" altLang="en-US" b="1" dirty="0"/>
              <a:t>（計測方法）</a:t>
            </a:r>
          </a:p>
          <a:p>
            <a:pPr marL="285750" indent="-285750" algn="just">
              <a:lnSpc>
                <a:spcPct val="120000"/>
              </a:lnSpc>
              <a:buFont typeface="Arial" panose="020B0604020202020204" pitchFamily="34" charset="0"/>
              <a:buChar char="•"/>
            </a:pPr>
            <a:r>
              <a:rPr kumimoji="1" lang="ja-JP" altLang="en-US" dirty="0"/>
              <a:t>画像中で左クリックした位置の</a:t>
            </a:r>
            <a:r>
              <a:rPr kumimoji="1" lang="en-US" altLang="ja-JP" dirty="0"/>
              <a:t> x, y</a:t>
            </a:r>
            <a:r>
              <a:rPr kumimoji="1" lang="ja-JP" altLang="en-US" dirty="0"/>
              <a:t>座標と色（</a:t>
            </a:r>
            <a:r>
              <a:rPr kumimoji="1" lang="en-US" altLang="ja-JP" dirty="0"/>
              <a:t>R, G, B</a:t>
            </a:r>
            <a:r>
              <a:rPr kumimoji="1" lang="ja-JP" altLang="en-US" dirty="0"/>
              <a:t>）が計測されます．間違った場所をクリックした場合は，</a:t>
            </a:r>
            <a:r>
              <a:rPr kumimoji="1" lang="en-US" altLang="ja-JP" dirty="0"/>
              <a:t>[Shift]</a:t>
            </a:r>
            <a:r>
              <a:rPr kumimoji="1" lang="ja-JP" altLang="en-US" dirty="0"/>
              <a:t>キーを押しながら左クリックすると取り消せます．</a:t>
            </a:r>
            <a:endParaRPr kumimoji="1" lang="en-US" altLang="ja-JP" dirty="0"/>
          </a:p>
          <a:p>
            <a:pPr marL="285750" indent="-285750" algn="just">
              <a:lnSpc>
                <a:spcPct val="120000"/>
              </a:lnSpc>
              <a:buFont typeface="Arial" panose="020B0604020202020204" pitchFamily="34" charset="0"/>
              <a:buChar char="•"/>
            </a:pPr>
            <a:r>
              <a:rPr kumimoji="1" lang="ja-JP" altLang="en-US" dirty="0"/>
              <a:t>記録したい特徴点が隠れているなどして計測できない場合は，</a:t>
            </a:r>
            <a:r>
              <a:rPr kumimoji="1" lang="en-US" altLang="ja-JP" dirty="0"/>
              <a:t>[CTRL]</a:t>
            </a:r>
            <a:r>
              <a:rPr kumimoji="1" lang="ja-JP" altLang="en-US" dirty="0"/>
              <a:t>キーを押しながら左クリックすると計測をスキップできます．その際の座標値は</a:t>
            </a:r>
            <a:r>
              <a:rPr kumimoji="1" lang="en-US" altLang="ja-JP" dirty="0"/>
              <a:t>-1, -1, </a:t>
            </a:r>
            <a:r>
              <a:rPr kumimoji="1" lang="ja-JP" altLang="en-US" dirty="0"/>
              <a:t>色情報は</a:t>
            </a:r>
            <a:r>
              <a:rPr kumimoji="1" lang="en-US" altLang="ja-JP" dirty="0"/>
              <a:t>0,</a:t>
            </a:r>
            <a:r>
              <a:rPr kumimoji="1" lang="ja-JP" altLang="en-US" dirty="0"/>
              <a:t> </a:t>
            </a:r>
            <a:r>
              <a:rPr kumimoji="1" lang="en-US" altLang="ja-JP" dirty="0"/>
              <a:t>0,</a:t>
            </a:r>
            <a:r>
              <a:rPr kumimoji="1" lang="ja-JP" altLang="en-US" dirty="0"/>
              <a:t> </a:t>
            </a:r>
            <a:r>
              <a:rPr kumimoji="1" lang="en-US" altLang="ja-JP" dirty="0"/>
              <a:t>0</a:t>
            </a:r>
            <a:r>
              <a:rPr kumimoji="1" lang="ja-JP" altLang="en-US" dirty="0"/>
              <a:t>が座標ファイルに保存されます．</a:t>
            </a:r>
            <a:endParaRPr kumimoji="1" lang="en-US" altLang="ja-JP" dirty="0"/>
          </a:p>
          <a:p>
            <a:pPr marL="285750" indent="-285750" algn="just">
              <a:lnSpc>
                <a:spcPct val="120000"/>
              </a:lnSpc>
              <a:buFont typeface="Arial" panose="020B0604020202020204" pitchFamily="34" charset="0"/>
              <a:buChar char="•"/>
            </a:pPr>
            <a:r>
              <a:rPr kumimoji="1" lang="en-US" altLang="ja-JP" dirty="0"/>
              <a:t>[ESC]</a:t>
            </a:r>
            <a:r>
              <a:rPr kumimoji="1" lang="ja-JP" altLang="en-US" dirty="0"/>
              <a:t>キーを押すか，右クリックするとそこで計測終了です．１ヵ所でも計測済みの場合，計測が終了すると座標ファイルは強制的に上書きされます．</a:t>
            </a:r>
            <a:endParaRPr kumimoji="1" lang="en-US" altLang="ja-JP" dirty="0"/>
          </a:p>
          <a:p>
            <a:pPr marL="285750" indent="-285750" algn="just">
              <a:lnSpc>
                <a:spcPct val="120000"/>
              </a:lnSpc>
              <a:buFont typeface="Arial" panose="020B0604020202020204" pitchFamily="34" charset="0"/>
              <a:buChar char="•"/>
            </a:pPr>
            <a:r>
              <a:rPr kumimoji="1" lang="en-US" altLang="ja-JP" dirty="0"/>
              <a:t>[SPACE]</a:t>
            </a:r>
            <a:r>
              <a:rPr kumimoji="1" lang="ja-JP" altLang="en-US" dirty="0"/>
              <a:t>バーまたは</a:t>
            </a:r>
            <a:r>
              <a:rPr kumimoji="1" lang="en-US" altLang="ja-JP" dirty="0"/>
              <a:t>[C]</a:t>
            </a:r>
            <a:r>
              <a:rPr kumimoji="1" lang="ja-JP" altLang="en-US" dirty="0"/>
              <a:t>キーを押すと，記録された計測点が全てクリアされます．</a:t>
            </a:r>
            <a:endParaRPr kumimoji="1" lang="en-US" altLang="ja-JP" dirty="0"/>
          </a:p>
          <a:p>
            <a:pPr marL="285750" indent="-285750" algn="just">
              <a:lnSpc>
                <a:spcPct val="120000"/>
              </a:lnSpc>
              <a:buFont typeface="Arial" panose="020B0604020202020204" pitchFamily="34" charset="0"/>
              <a:buChar char="•"/>
            </a:pPr>
            <a:r>
              <a:rPr kumimoji="1" lang="ja-JP" altLang="en-US" dirty="0"/>
              <a:t>計測した日時は座標ファイルに</a:t>
            </a:r>
            <a:r>
              <a:rPr kumimoji="1" lang="en-US" altLang="ja-JP" dirty="0" err="1"/>
              <a:t>yyyymmddhhmmss</a:t>
            </a:r>
            <a:r>
              <a:rPr kumimoji="1" lang="ja-JP" altLang="en-US" dirty="0"/>
              <a:t>の形式で保存されます．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ja-JP" altLang="en-US" dirty="0"/>
              <a:t>静止画像が表示されている状態で</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キーを押すと，一つ前（リトライ）／次の画像（スキップ）へ移動可能です．移動前に計測した計測点は破棄されます．</a:t>
            </a:r>
            <a:endParaRPr kumimoji="1" lang="en-US" altLang="ja-JP" dirty="0"/>
          </a:p>
          <a:p>
            <a:pPr marL="285750" indent="-285750" algn="just">
              <a:lnSpc>
                <a:spcPct val="120000"/>
              </a:lnSpc>
              <a:buFont typeface="Arial" panose="020B0604020202020204" pitchFamily="34" charset="0"/>
              <a:buChar char="•"/>
            </a:pPr>
            <a:r>
              <a:rPr kumimoji="1" lang="ja-JP" altLang="en-US" dirty="0"/>
              <a:t>リトライ／スキップで静止画像を移動した際に，既にその画像が計測済みであればプロットが表示されます．</a:t>
            </a:r>
            <a:r>
              <a:rPr kumimoji="1" lang="en-US" altLang="ja-JP" dirty="0"/>
              <a:t>[Shirt]+</a:t>
            </a:r>
            <a:r>
              <a:rPr kumimoji="1" lang="ja-JP" altLang="en-US" dirty="0"/>
              <a:t>左クリックで一つずつ取り消したり，</a:t>
            </a:r>
            <a:r>
              <a:rPr kumimoji="1" lang="en-US" altLang="ja-JP" dirty="0"/>
              <a:t>[SPACE]</a:t>
            </a:r>
            <a:r>
              <a:rPr kumimoji="1" lang="ja-JP" altLang="en-US" dirty="0"/>
              <a:t>バーか</a:t>
            </a:r>
            <a:r>
              <a:rPr kumimoji="1" lang="en-US" altLang="ja-JP" dirty="0"/>
              <a:t>[C]</a:t>
            </a:r>
            <a:r>
              <a:rPr kumimoji="1" lang="ja-JP" altLang="en-US" dirty="0"/>
              <a:t>キーを押して全ての座標データを削除して計測し直すことも可能です（</a:t>
            </a:r>
            <a:r>
              <a:rPr kumimoji="1" lang="en-US" altLang="ja-JP" dirty="0" err="1"/>
              <a:t>header.pde</a:t>
            </a:r>
            <a:r>
              <a:rPr kumimoji="1" lang="ja-JP" altLang="en-US" dirty="0"/>
              <a:t>の</a:t>
            </a:r>
            <a:r>
              <a:rPr kumimoji="1" lang="en-US" altLang="ja-JP" dirty="0" err="1"/>
              <a:t>Force_update</a:t>
            </a:r>
            <a:r>
              <a:rPr kumimoji="1" lang="ja-JP" altLang="en-US" dirty="0"/>
              <a:t>を</a:t>
            </a:r>
            <a:r>
              <a:rPr kumimoji="1" lang="en-US" altLang="ja-JP" dirty="0"/>
              <a:t>true</a:t>
            </a:r>
            <a:r>
              <a:rPr kumimoji="1" lang="ja-JP" altLang="en-US" dirty="0"/>
              <a:t>にすると，この機能は無効化できます）．</a:t>
            </a:r>
            <a:endParaRPr kumimoji="1" lang="en-US" altLang="ja-JP" dirty="0"/>
          </a:p>
        </p:txBody>
      </p:sp>
    </p:spTree>
    <p:extLst>
      <p:ext uri="{BB962C8B-B14F-4D97-AF65-F5344CB8AC3E}">
        <p14:creationId xmlns:p14="http://schemas.microsoft.com/office/powerpoint/2010/main" val="614852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543212"/>
            <a:ext cx="9180440" cy="6280245"/>
          </a:xfrm>
          <a:prstGeom prst="rect">
            <a:avLst/>
          </a:prstGeom>
          <a:noFill/>
        </p:spPr>
        <p:txBody>
          <a:bodyPr wrap="square" rtlCol="0">
            <a:spAutoFit/>
          </a:bodyPr>
          <a:lstStyle/>
          <a:p>
            <a:pPr algn="just">
              <a:lnSpc>
                <a:spcPct val="120000"/>
              </a:lnSpc>
            </a:pPr>
            <a:r>
              <a:rPr kumimoji="1" lang="ja-JP" altLang="en-US" b="1" dirty="0"/>
              <a:t>（座標ファイルのフォーマット）</a:t>
            </a:r>
          </a:p>
          <a:p>
            <a:pPr algn="just">
              <a:lnSpc>
                <a:spcPct val="120000"/>
              </a:lnSpc>
            </a:pPr>
            <a:r>
              <a:rPr kumimoji="1" lang="ja-JP" altLang="en-US" dirty="0"/>
              <a:t>１行目：拡大率，画像ファイルの幅，画像ファイルの高さ，画像ファイル名，計測日時</a:t>
            </a:r>
            <a:endParaRPr kumimoji="1" lang="en-US" altLang="ja-JP" dirty="0"/>
          </a:p>
          <a:p>
            <a:pPr algn="just">
              <a:lnSpc>
                <a:spcPct val="120000"/>
              </a:lnSpc>
            </a:pPr>
            <a:r>
              <a:rPr kumimoji="1" lang="ja-JP" altLang="en-US" dirty="0"/>
              <a:t>２行目以降：計測点，</a:t>
            </a:r>
            <a:r>
              <a:rPr kumimoji="1" lang="en-US" altLang="ja-JP" dirty="0"/>
              <a:t>x</a:t>
            </a:r>
            <a:r>
              <a:rPr kumimoji="1" lang="ja-JP" altLang="en-US" dirty="0"/>
              <a:t>座標，</a:t>
            </a:r>
            <a:r>
              <a:rPr kumimoji="1" lang="en-US" altLang="ja-JP" dirty="0"/>
              <a:t>y</a:t>
            </a:r>
            <a:r>
              <a:rPr kumimoji="1" lang="ja-JP" altLang="en-US" dirty="0"/>
              <a:t>座標，色情報（赤），色情報（緑），色情報（青）</a:t>
            </a:r>
            <a:endParaRPr kumimoji="1" lang="en-US" altLang="ja-JP" dirty="0"/>
          </a:p>
          <a:p>
            <a:pPr algn="just">
              <a:lnSpc>
                <a:spcPct val="120000"/>
              </a:lnSpc>
            </a:pPr>
            <a:endParaRPr kumimoji="1" lang="en-US" altLang="ja-JP" sz="1000" dirty="0"/>
          </a:p>
          <a:p>
            <a:pPr marL="285750" indent="-285750" algn="just">
              <a:lnSpc>
                <a:spcPct val="120000"/>
              </a:lnSpc>
              <a:buFont typeface="Arial" panose="020B0604020202020204" pitchFamily="34" charset="0"/>
              <a:buChar char="•"/>
            </a:pPr>
            <a:r>
              <a:rPr kumimoji="1" lang="ja-JP" altLang="en-US" sz="1600" dirty="0"/>
              <a:t>計測点は１番目が０，２番目が１と，実際の計測順番よりも１小さな値です．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画像ファイルの高さと幅は拡大率と関係なく，オリジナルのサイズです（</a:t>
            </a:r>
            <a:r>
              <a:rPr kumimoji="1" lang="en-US" altLang="ja-JP" sz="1600" dirty="0"/>
              <a:t>pixel</a:t>
            </a:r>
            <a:r>
              <a:rPr kumimoji="1" lang="ja-JP" altLang="en-US" sz="1600" dirty="0"/>
              <a:t>）．</a:t>
            </a:r>
            <a:endParaRPr kumimoji="1" lang="en-US" altLang="ja-JP" sz="1600" dirty="0"/>
          </a:p>
          <a:p>
            <a:pPr marL="285750" indent="-285750" algn="just">
              <a:lnSpc>
                <a:spcPct val="120000"/>
              </a:lnSpc>
              <a:buFont typeface="Arial" panose="020B0604020202020204" pitchFamily="34" charset="0"/>
              <a:buChar char="•"/>
            </a:pPr>
            <a:r>
              <a:rPr kumimoji="1" lang="en-US" altLang="ja-JP" sz="1600" dirty="0"/>
              <a:t>x, y</a:t>
            </a:r>
            <a:r>
              <a:rPr kumimoji="1" lang="ja-JP" altLang="en-US" sz="1600" dirty="0"/>
              <a:t>座標は画像左上隅を</a:t>
            </a:r>
            <a:r>
              <a:rPr kumimoji="1" lang="en-US" altLang="ja-JP" sz="1600" dirty="0"/>
              <a:t>(0, 0)</a:t>
            </a:r>
            <a:r>
              <a:rPr kumimoji="1" lang="ja-JP" altLang="en-US" sz="1600" dirty="0"/>
              <a:t>とし，右方向，下方向を正とする座標です（</a:t>
            </a:r>
            <a:r>
              <a:rPr kumimoji="1" lang="en-US" altLang="ja-JP" sz="1600" dirty="0"/>
              <a:t>pixel</a:t>
            </a:r>
            <a:r>
              <a:rPr kumimoji="1" lang="ja-JP" altLang="en-US" sz="1600" dirty="0"/>
              <a:t>）．</a:t>
            </a:r>
            <a:br>
              <a:rPr kumimoji="1" lang="en-US" altLang="ja-JP" sz="1600" dirty="0"/>
            </a:br>
            <a:r>
              <a:rPr kumimoji="1" lang="ja-JP" altLang="en-US" sz="1600" dirty="0"/>
              <a:t>座標値は画面に表示されていた静止画像の生の</a:t>
            </a:r>
            <a:r>
              <a:rPr kumimoji="1" lang="en-US" altLang="ja-JP" sz="1600" dirty="0"/>
              <a:t>X,Y</a:t>
            </a:r>
            <a:r>
              <a:rPr kumimoji="1" lang="ja-JP" altLang="en-US" sz="1600" dirty="0"/>
              <a:t>座標ですので，一連の静止画像の中で拡大率を変更すると座標値の倍率が一部だけ変わってしまいますので注意して下さい．</a:t>
            </a:r>
            <a:r>
              <a:rPr kumimoji="1" lang="en-US" altLang="ja-JP" sz="1600" dirty="0"/>
              <a:t>visualize</a:t>
            </a:r>
            <a:r>
              <a:rPr kumimoji="1" lang="ja-JP" altLang="en-US" sz="1600" dirty="0" err="1"/>
              <a:t>は拡</a:t>
            </a:r>
            <a:r>
              <a:rPr kumimoji="1" lang="ja-JP" altLang="en-US" sz="1600" dirty="0"/>
              <a:t>大率を無視して拡大率１相当に補正する機能がありますので，可視化においては問題はありませんが，統合データを</a:t>
            </a:r>
            <a:r>
              <a:rPr kumimoji="1" lang="en-US" altLang="ja-JP" sz="1600" dirty="0"/>
              <a:t>visualize</a:t>
            </a:r>
            <a:r>
              <a:rPr kumimoji="1" lang="ja-JP" altLang="en-US" sz="1600" dirty="0"/>
              <a:t>以外のソフトウェアで加工する場合は，拡大率で</a:t>
            </a:r>
            <a:r>
              <a:rPr kumimoji="1" lang="en-US" altLang="ja-JP" sz="1600" dirty="0"/>
              <a:t>x, y</a:t>
            </a:r>
            <a:r>
              <a:rPr kumimoji="1" lang="ja-JP" altLang="en-US" sz="1600" dirty="0"/>
              <a:t>座標値を割るなどして正規化して下さい．</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計測をスキップした点の座標は</a:t>
            </a:r>
            <a:r>
              <a:rPr kumimoji="1" lang="en-US" altLang="ja-JP" sz="1600" dirty="0"/>
              <a:t>(-1, -1)</a:t>
            </a:r>
            <a:r>
              <a:rPr kumimoji="1" lang="ja-JP" altLang="en-US" sz="1600" dirty="0"/>
              <a:t>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色情報</a:t>
            </a:r>
            <a:r>
              <a:rPr kumimoji="1" lang="en-US" altLang="ja-JP" sz="1600" dirty="0"/>
              <a:t>(RGB)</a:t>
            </a:r>
            <a:r>
              <a:rPr kumimoji="1" lang="ja-JP" altLang="en-US" sz="1600" dirty="0"/>
              <a:t>は</a:t>
            </a:r>
            <a:r>
              <a:rPr kumimoji="1" lang="en-US" altLang="ja-JP" sz="1600" dirty="0"/>
              <a:t>0 </a:t>
            </a:r>
            <a:r>
              <a:rPr kumimoji="1" lang="ja-JP" altLang="en-US" sz="1600" dirty="0"/>
              <a:t>～</a:t>
            </a:r>
            <a:r>
              <a:rPr kumimoji="1" lang="en-US" altLang="ja-JP" sz="1600" dirty="0"/>
              <a:t> 255</a:t>
            </a:r>
            <a:r>
              <a:rPr kumimoji="1" lang="ja-JP" altLang="en-US" sz="1600" dirty="0"/>
              <a:t>の値で，値が大きいほどその色成分が明るいことを意味します．</a:t>
            </a:r>
            <a:endParaRPr kumimoji="1" lang="en-US" altLang="ja-JP" sz="1600" dirty="0"/>
          </a:p>
          <a:p>
            <a:pPr algn="just">
              <a:lnSpc>
                <a:spcPct val="120000"/>
              </a:lnSpc>
            </a:pPr>
            <a:endParaRPr kumimoji="1" lang="en-US" altLang="ja-JP" sz="1600" b="1" dirty="0"/>
          </a:p>
          <a:p>
            <a:pPr algn="just">
              <a:lnSpc>
                <a:spcPct val="120000"/>
              </a:lnSpc>
            </a:pPr>
            <a:r>
              <a:rPr kumimoji="1" lang="ja-JP" altLang="en-US" sz="1600" b="1" dirty="0"/>
              <a:t>（出力される座標ファイルについて）</a:t>
            </a:r>
          </a:p>
          <a:p>
            <a:pPr marL="285750" indent="-285750" algn="just">
              <a:lnSpc>
                <a:spcPct val="120000"/>
              </a:lnSpc>
              <a:buFont typeface="Arial" panose="020B0604020202020204" pitchFamily="34" charset="0"/>
              <a:buChar char="•"/>
            </a:pPr>
            <a:r>
              <a:rPr kumimoji="1" lang="ja-JP" altLang="en-US" sz="1600" dirty="0"/>
              <a:t>出力される座標ファイルはテキストファイルですので，テキストエディターでの編集や</a:t>
            </a:r>
            <a:r>
              <a:rPr kumimoji="1" lang="en-US" altLang="ja-JP" sz="1600" dirty="0"/>
              <a:t>Excel</a:t>
            </a:r>
            <a:r>
              <a:rPr kumimoji="1" lang="ja-JP" altLang="en-US" sz="1600" dirty="0"/>
              <a:t>などでの読み込みが可能です．データ間はタブ記号により区切られます．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出力される座標ファイルは画像データと同じフォルダーに保存されます．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座標ファイルのファイル名は画像ファイルのファイル名に</a:t>
            </a:r>
            <a:r>
              <a:rPr kumimoji="1" lang="en-US" altLang="ja-JP" sz="1600" dirty="0"/>
              <a:t>”.txt”</a:t>
            </a:r>
            <a:r>
              <a:rPr kumimoji="1" lang="ja-JP" altLang="en-US" sz="1600" dirty="0"/>
              <a:t>を追加した名前になります（例： </a:t>
            </a:r>
            <a:r>
              <a:rPr kumimoji="1" lang="en-US" altLang="ja-JP" sz="1600" dirty="0"/>
              <a:t>human01.jpg -&gt; human01.jpg.txt</a:t>
            </a:r>
            <a:r>
              <a:rPr kumimoji="1" lang="ja-JP" altLang="en-US" sz="1600" dirty="0"/>
              <a:t>）</a:t>
            </a:r>
            <a:endParaRPr kumimoji="1" lang="en-US" altLang="ja-JP" sz="1600" dirty="0"/>
          </a:p>
        </p:txBody>
      </p:sp>
    </p:spTree>
    <p:extLst>
      <p:ext uri="{BB962C8B-B14F-4D97-AF65-F5344CB8AC3E}">
        <p14:creationId xmlns:p14="http://schemas.microsoft.com/office/powerpoint/2010/main" val="2528749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9BF676DA-1E7E-4CF6-919B-410EFBA29647}"/>
              </a:ext>
            </a:extLst>
          </p:cNvPr>
          <p:cNvPicPr>
            <a:picLocks noChangeAspect="1"/>
          </p:cNvPicPr>
          <p:nvPr/>
        </p:nvPicPr>
        <p:blipFill>
          <a:blip r:embed="rId2"/>
          <a:stretch>
            <a:fillRect/>
          </a:stretch>
        </p:blipFill>
        <p:spPr>
          <a:xfrm>
            <a:off x="6705595" y="4872313"/>
            <a:ext cx="3075350" cy="1886624"/>
          </a:xfrm>
          <a:prstGeom prst="rect">
            <a:avLst/>
          </a:prstGeom>
        </p:spPr>
      </p:pic>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4726871"/>
          </a:xfrm>
          <a:prstGeom prst="rect">
            <a:avLst/>
          </a:prstGeom>
          <a:noFill/>
        </p:spPr>
        <p:txBody>
          <a:bodyPr wrap="square" rtlCol="0">
            <a:spAutoFit/>
          </a:bodyPr>
          <a:lstStyle/>
          <a:p>
            <a:pPr algn="just">
              <a:lnSpc>
                <a:spcPct val="120000"/>
              </a:lnSpc>
            </a:pPr>
            <a:r>
              <a:rPr kumimoji="1" lang="ja-JP" altLang="en-US" b="1" dirty="0"/>
              <a:t>（座標ファイルの読み込み方）</a:t>
            </a:r>
            <a:endParaRPr kumimoji="1" lang="en-US" altLang="ja-JP" b="1" dirty="0"/>
          </a:p>
          <a:p>
            <a:pPr algn="just">
              <a:lnSpc>
                <a:spcPct val="120000"/>
              </a:lnSpc>
            </a:pPr>
            <a:r>
              <a:rPr kumimoji="1" lang="ja-JP" altLang="en-US" dirty="0"/>
              <a:t>単一選択，フォルダー選択，Ｄ＆Ｄの三種類の方法があります．</a:t>
            </a:r>
            <a:endParaRPr kumimoji="1" lang="en-US" altLang="ja-JP" dirty="0"/>
          </a:p>
          <a:p>
            <a:pPr marL="342900" indent="-342900" algn="just">
              <a:lnSpc>
                <a:spcPct val="120000"/>
              </a:lnSpc>
              <a:buFont typeface="Arial" panose="020B0604020202020204" pitchFamily="34" charset="0"/>
              <a:buChar char="•"/>
            </a:pPr>
            <a:r>
              <a:rPr kumimoji="1" lang="ja-JP" altLang="en-US" b="1" dirty="0"/>
              <a:t>単一選択：</a:t>
            </a:r>
            <a:r>
              <a:rPr kumimoji="1" lang="ja-JP" altLang="en-US" dirty="0"/>
              <a:t>メニュー画面で右クリックするとファイル選択ダイアログボックスが表示されます．ファイルを１個ずつ選択する場合です．</a:t>
            </a:r>
            <a:endParaRPr kumimoji="1" lang="en-US" altLang="ja-JP" dirty="0"/>
          </a:p>
          <a:p>
            <a:pPr marL="342900" indent="-342900" algn="just">
              <a:lnSpc>
                <a:spcPct val="120000"/>
              </a:lnSpc>
              <a:buFont typeface="Arial" panose="020B0604020202020204" pitchFamily="34" charset="0"/>
              <a:buChar char="•"/>
            </a:pPr>
            <a:r>
              <a:rPr kumimoji="1" lang="ja-JP" altLang="en-US" b="1" dirty="0"/>
              <a:t>フォルダー選択：</a:t>
            </a:r>
            <a:r>
              <a:rPr kumimoji="1" lang="ja-JP" altLang="en-US" dirty="0"/>
              <a:t>メニュー画面で「</a:t>
            </a:r>
            <a:r>
              <a:rPr kumimoji="1" lang="en-US" altLang="ja-JP" dirty="0"/>
              <a:t>I</a:t>
            </a:r>
            <a:r>
              <a:rPr kumimoji="1" lang="ja-JP" altLang="en-US" dirty="0"/>
              <a:t>」キーを押して表示されるフォルダー選択ダイアログボックスで選択したフォルダー内の座標ファイルが統合対象となります．ただし，選択したフォルダーの下の階層のフォルダー内の計測データは統合対象になりません．</a:t>
            </a:r>
            <a:endParaRPr kumimoji="1" lang="en-US" altLang="ja-JP" dirty="0"/>
          </a:p>
          <a:p>
            <a:pPr marL="342900" indent="-342900" algn="just">
              <a:lnSpc>
                <a:spcPct val="120000"/>
              </a:lnSpc>
              <a:buFont typeface="Arial" panose="020B0604020202020204" pitchFamily="34" charset="0"/>
              <a:buChar char="•"/>
            </a:pPr>
            <a:r>
              <a:rPr kumimoji="1" lang="ja-JP" altLang="en-US" b="1" dirty="0"/>
              <a:t>Ｄ＆Ｄ（ドラッグ＆ドロップ）：</a:t>
            </a:r>
            <a:r>
              <a:rPr kumimoji="1" lang="ja-JP" altLang="en-US" dirty="0"/>
              <a:t>エクスプローラーなどで複数のファイルを選択してメニュー画面にドロップします．ドロップしたファイル内にフォルダーが含まれていても，そのフォルダー内の座標ファイルは統合対象になりません．</a:t>
            </a:r>
            <a:endParaRPr kumimoji="1" lang="en-US" altLang="ja-JP" dirty="0"/>
          </a:p>
          <a:p>
            <a:pPr algn="just">
              <a:lnSpc>
                <a:spcPct val="120000"/>
              </a:lnSpc>
            </a:pPr>
            <a:br>
              <a:rPr kumimoji="1" lang="en-US" altLang="ja-JP" dirty="0"/>
            </a:br>
            <a:r>
              <a:rPr kumimoji="1" lang="ja-JP" altLang="en-US" dirty="0"/>
              <a:t>座標ファイルを読み込むたびにデータが追加されていきます．</a:t>
            </a:r>
            <a:r>
              <a:rPr kumimoji="1" lang="en-US" altLang="ja-JP" dirty="0"/>
              <a:t>[C]</a:t>
            </a:r>
            <a:r>
              <a:rPr kumimoji="1" lang="ja-JP" altLang="en-US" dirty="0"/>
              <a:t>キーを押すと今までに読み込んだデータを全て破棄します．</a:t>
            </a:r>
            <a:endParaRPr kumimoji="1" lang="en-US" altLang="ja-JP"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961585"/>
            <a:ext cx="6155300" cy="744435"/>
          </a:xfrm>
          <a:prstGeom prst="rect">
            <a:avLst/>
          </a:prstGeom>
          <a:noFill/>
        </p:spPr>
        <p:txBody>
          <a:bodyPr wrap="square" rtlCol="0">
            <a:spAutoFit/>
          </a:bodyPr>
          <a:lstStyle/>
          <a:p>
            <a:pPr algn="just">
              <a:lnSpc>
                <a:spcPct val="120000"/>
              </a:lnSpc>
            </a:pPr>
            <a:r>
              <a:rPr kumimoji="1" lang="en-US" altLang="ja-JP" sz="1200" dirty="0"/>
              <a:t>※</a:t>
            </a:r>
            <a:r>
              <a:rPr kumimoji="1" lang="ja-JP" altLang="en-US" sz="1200" dirty="0"/>
              <a:t> フォルダー選択，</a:t>
            </a:r>
            <a:r>
              <a:rPr kumimoji="1" lang="en-US" altLang="ja-JP" sz="1200" dirty="0"/>
              <a:t>D&amp;D</a:t>
            </a:r>
            <a:r>
              <a:rPr kumimoji="1" lang="ja-JP" altLang="en-US" sz="1200" dirty="0"/>
              <a:t>で複数ファイルを同時に選択した場合，ファイル名で座標ファイルをソーティングしてから順次読み込みます．選択されたファイルが座標データではない場合は無視されますので，あまり気にせずに大雑把に放り込んで頂いてＯＫです．</a:t>
            </a:r>
            <a:endParaRPr kumimoji="1" lang="en-US" altLang="ja-JP" sz="1200" dirty="0"/>
          </a:p>
        </p:txBody>
      </p:sp>
    </p:spTree>
    <p:extLst>
      <p:ext uri="{BB962C8B-B14F-4D97-AF65-F5344CB8AC3E}">
        <p14:creationId xmlns:p14="http://schemas.microsoft.com/office/powerpoint/2010/main" val="70875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1A72F8A-4BF5-4542-81E6-D5ABD55B9478}"/>
              </a:ext>
            </a:extLst>
          </p:cNvPr>
          <p:cNvPicPr>
            <a:picLocks noChangeAspect="1"/>
          </p:cNvPicPr>
          <p:nvPr/>
        </p:nvPicPr>
        <p:blipFill>
          <a:blip r:embed="rId2"/>
          <a:stretch>
            <a:fillRect/>
          </a:stretch>
        </p:blipFill>
        <p:spPr>
          <a:xfrm>
            <a:off x="6705594" y="4872312"/>
            <a:ext cx="3075349" cy="1886623"/>
          </a:xfrm>
          <a:prstGeom prst="rect">
            <a:avLst/>
          </a:prstGeom>
        </p:spPr>
      </p:pic>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24197"/>
            <a:ext cx="9172820" cy="4394473"/>
          </a:xfrm>
          <a:prstGeom prst="rect">
            <a:avLst/>
          </a:prstGeom>
          <a:noFill/>
        </p:spPr>
        <p:txBody>
          <a:bodyPr wrap="square" rtlCol="0">
            <a:spAutoFit/>
          </a:bodyPr>
          <a:lstStyle/>
          <a:p>
            <a:pPr algn="just">
              <a:lnSpc>
                <a:spcPct val="120000"/>
              </a:lnSpc>
            </a:pPr>
            <a:r>
              <a:rPr kumimoji="1" lang="ja-JP" altLang="en-US" b="1" dirty="0"/>
              <a:t>（ソーティングサブメニュー）</a:t>
            </a:r>
            <a:endParaRPr kumimoji="1" lang="en-US" altLang="ja-JP" b="1" dirty="0"/>
          </a:p>
          <a:p>
            <a:pPr algn="just">
              <a:lnSpc>
                <a:spcPct val="120000"/>
              </a:lnSpc>
            </a:pPr>
            <a:r>
              <a:rPr kumimoji="1" lang="ja-JP" altLang="en-US" dirty="0"/>
              <a:t>　メインメニューで</a:t>
            </a:r>
            <a:r>
              <a:rPr kumimoji="1" lang="en-US" altLang="ja-JP" dirty="0"/>
              <a:t>[S]</a:t>
            </a:r>
            <a:r>
              <a:rPr kumimoji="1" lang="ja-JP" altLang="en-US" dirty="0"/>
              <a:t>キーを押すと，ソーティングサブメニューに切り替わります．</a:t>
            </a:r>
            <a:endParaRPr kumimoji="1" lang="en-US" altLang="ja-JP" dirty="0"/>
          </a:p>
          <a:p>
            <a:pPr algn="just">
              <a:lnSpc>
                <a:spcPct val="120000"/>
              </a:lnSpc>
            </a:pPr>
            <a:r>
              <a:rPr kumimoji="1" lang="ja-JP" altLang="en-US" dirty="0"/>
              <a:t>　座標データは前ページの３種類の方法で読み込んだ順でメモリー内に蓄えられます．このメモリー内の座標データの並び順で統合ファイルは出力されます．ソーティングサブメニューでは，各座標データが静止画像ファイル名または計測日時の昇順で読み込まれているかをチェックする機能，静止画像ファイル名または計測日時で昇順にソーティングする機能を持ちます．</a:t>
            </a:r>
            <a:endParaRPr kumimoji="1" lang="en-US" altLang="ja-JP" dirty="0"/>
          </a:p>
          <a:p>
            <a:pPr algn="just">
              <a:lnSpc>
                <a:spcPct val="120000"/>
              </a:lnSpc>
            </a:pPr>
            <a:r>
              <a:rPr kumimoji="1" lang="ja-JP" altLang="en-US" dirty="0"/>
              <a:t>　</a:t>
            </a:r>
            <a:r>
              <a:rPr kumimoji="1" lang="en-US" altLang="ja-JP" dirty="0"/>
              <a:t>Order condition (by Filename), Order condition (by Time)</a:t>
            </a:r>
            <a:r>
              <a:rPr kumimoji="1" lang="ja-JP" altLang="en-US" dirty="0"/>
              <a:t>が</a:t>
            </a:r>
            <a:r>
              <a:rPr kumimoji="1" lang="en-US" altLang="ja-JP" dirty="0"/>
              <a:t>OK</a:t>
            </a:r>
            <a:r>
              <a:rPr kumimoji="1" lang="ja-JP" altLang="en-US" dirty="0"/>
              <a:t>の場合は静止画像ファイル名，計測日時で昇順，</a:t>
            </a:r>
            <a:r>
              <a:rPr kumimoji="1" lang="en-US" altLang="ja-JP" dirty="0"/>
              <a:t>NG</a:t>
            </a:r>
            <a:r>
              <a:rPr kumimoji="1" lang="ja-JP" altLang="en-US" dirty="0"/>
              <a:t>の場合が昇順ではないことを表します．</a:t>
            </a:r>
            <a:r>
              <a:rPr kumimoji="1" lang="en-US" altLang="ja-JP" dirty="0"/>
              <a:t>NG</a:t>
            </a:r>
            <a:r>
              <a:rPr kumimoji="1" lang="ja-JP" altLang="en-US" dirty="0"/>
              <a:t>の場合の</a:t>
            </a:r>
            <a:r>
              <a:rPr kumimoji="1" lang="en-US" altLang="ja-JP" dirty="0"/>
              <a:t>line</a:t>
            </a:r>
            <a:r>
              <a:rPr kumimoji="1" lang="ja-JP" altLang="en-US" dirty="0"/>
              <a:t>は問題の最初に発見された行番号（統合ファイル）です．</a:t>
            </a:r>
            <a:r>
              <a:rPr kumimoji="1" lang="en-US" altLang="ja-JP" dirty="0"/>
              <a:t>OK</a:t>
            </a:r>
            <a:r>
              <a:rPr kumimoji="1" lang="ja-JP" altLang="en-US" dirty="0"/>
              <a:t>の場合は読み込み済みの座標ファイル数です．</a:t>
            </a:r>
            <a:endParaRPr kumimoji="1" lang="en-US" altLang="ja-JP" dirty="0"/>
          </a:p>
          <a:p>
            <a:pPr algn="just">
              <a:lnSpc>
                <a:spcPct val="120000"/>
              </a:lnSpc>
            </a:pPr>
            <a:r>
              <a:rPr kumimoji="1" lang="ja-JP" altLang="en-US" dirty="0"/>
              <a:t>　</a:t>
            </a:r>
            <a:r>
              <a:rPr kumimoji="1" lang="en-US" altLang="ja-JP" dirty="0"/>
              <a:t>[F]</a:t>
            </a:r>
            <a:r>
              <a:rPr kumimoji="1" lang="ja-JP" altLang="en-US" dirty="0"/>
              <a:t>キーを押すと静止画像のファイル名，</a:t>
            </a:r>
            <a:r>
              <a:rPr kumimoji="1" lang="en-US" altLang="ja-JP" dirty="0"/>
              <a:t>[T]</a:t>
            </a:r>
            <a:r>
              <a:rPr kumimoji="1" lang="ja-JP" altLang="en-US" dirty="0"/>
              <a:t>キーを押すと計測日時でメモリーに読み込まれた座標データをソーティングします．</a:t>
            </a:r>
            <a:endParaRPr kumimoji="1" lang="en-US" altLang="ja-JP"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5736196"/>
            <a:ext cx="6155300" cy="966034"/>
          </a:xfrm>
          <a:prstGeom prst="rect">
            <a:avLst/>
          </a:prstGeom>
          <a:noFill/>
        </p:spPr>
        <p:txBody>
          <a:bodyPr wrap="square" rtlCol="0">
            <a:spAutoFit/>
          </a:bodyPr>
          <a:lstStyle/>
          <a:p>
            <a:pPr algn="just">
              <a:lnSpc>
                <a:spcPct val="120000"/>
              </a:lnSpc>
            </a:pPr>
            <a:r>
              <a:rPr kumimoji="1" lang="en-US" altLang="ja-JP" sz="1200" dirty="0"/>
              <a:t>※</a:t>
            </a:r>
            <a:r>
              <a:rPr kumimoji="1" lang="ja-JP" altLang="en-US" sz="1200" dirty="0"/>
              <a:t>　測定にミスがあることに後から気付いて特定のファイルを再測定した場合，他の座標ファイルに比べてこの座標ファイルの計測日時だけが大きく遅れているでしょう．ファイル名，日時でソーティングを繰り返しても，二つの</a:t>
            </a:r>
            <a:r>
              <a:rPr kumimoji="1" lang="en-US" altLang="ja-JP" sz="1200" dirty="0"/>
              <a:t>Order condition</a:t>
            </a:r>
            <a:r>
              <a:rPr kumimoji="1" lang="ja-JP" altLang="en-US" sz="1200" dirty="0"/>
              <a:t>が共に</a:t>
            </a:r>
            <a:r>
              <a:rPr kumimoji="1" lang="en-US" altLang="ja-JP" sz="1200" dirty="0"/>
              <a:t>OK</a:t>
            </a:r>
            <a:r>
              <a:rPr kumimoji="1" lang="ja-JP" altLang="en-US" sz="1200" dirty="0" err="1"/>
              <a:t>には</a:t>
            </a:r>
            <a:r>
              <a:rPr kumimoji="1" lang="ja-JP" altLang="en-US" sz="1200" dirty="0"/>
              <a:t>なりません（それで正しい）．どちらを優先するか，です（大半はファイル名）．</a:t>
            </a:r>
            <a:endParaRPr kumimoji="1" lang="en-US" altLang="ja-JP" sz="1200" dirty="0"/>
          </a:p>
        </p:txBody>
      </p:sp>
    </p:spTree>
    <p:extLst>
      <p:ext uri="{BB962C8B-B14F-4D97-AF65-F5344CB8AC3E}">
        <p14:creationId xmlns:p14="http://schemas.microsoft.com/office/powerpoint/2010/main" val="22815796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4062074"/>
          </a:xfrm>
          <a:prstGeom prst="rect">
            <a:avLst/>
          </a:prstGeom>
          <a:noFill/>
        </p:spPr>
        <p:txBody>
          <a:bodyPr wrap="square" rtlCol="0">
            <a:spAutoFit/>
          </a:bodyPr>
          <a:lstStyle/>
          <a:p>
            <a:pPr algn="just">
              <a:lnSpc>
                <a:spcPct val="120000"/>
              </a:lnSpc>
            </a:pPr>
            <a:r>
              <a:rPr kumimoji="1" lang="ja-JP" altLang="en-US" b="1" dirty="0"/>
              <a:t>（統合ファイルの出力）</a:t>
            </a:r>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統合ファイルを出力するフォルダーを選択可能です．なお，座標ファイルを読み込んだ際に，最後に読み込まれた座標ファイルのフォルダー名が自動的に設定されます．もし，どうしても別のフォルダーに出力したい場合のみ，エクスポート直前に変更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キーを押すとメモリー中の統合された座標データを統合ファイルに出力します．ファイル名は</a:t>
            </a:r>
            <a:r>
              <a:rPr kumimoji="1" lang="en-US" altLang="ja-JP" dirty="0" err="1"/>
              <a:t>header.pde</a:t>
            </a:r>
            <a:r>
              <a:rPr kumimoji="1" lang="ja-JP" altLang="en-US" dirty="0"/>
              <a:t>内で指定された</a:t>
            </a:r>
            <a:r>
              <a:rPr kumimoji="1" lang="en-US" altLang="ja-JP" dirty="0"/>
              <a:t>”mearged.txt</a:t>
            </a:r>
            <a:r>
              <a:rPr kumimoji="1" lang="ja-JP" altLang="en-US" dirty="0"/>
              <a:t>“で固定です．変更したい場合は</a:t>
            </a:r>
            <a:r>
              <a:rPr kumimoji="1" lang="en-US" altLang="ja-JP" dirty="0" err="1"/>
              <a:t>header.pde</a:t>
            </a:r>
            <a:r>
              <a:rPr kumimoji="1" lang="ja-JP" altLang="en-US" dirty="0" err="1"/>
              <a:t>を修</a:t>
            </a:r>
            <a:r>
              <a:rPr kumimoji="1" lang="ja-JP" altLang="en-US" dirty="0"/>
              <a:t>正して下さい．</a:t>
            </a:r>
            <a:endParaRPr kumimoji="1" lang="en-US" altLang="ja-JP" dirty="0"/>
          </a:p>
          <a:p>
            <a:pPr marL="285750" indent="-285750" algn="just">
              <a:lnSpc>
                <a:spcPct val="120000"/>
              </a:lnSpc>
              <a:buFont typeface="Arial" panose="020B0604020202020204" pitchFamily="34" charset="0"/>
              <a:buChar char="•"/>
            </a:pPr>
            <a:endParaRPr kumimoji="1" lang="en-US" altLang="ja-JP" b="1" dirty="0"/>
          </a:p>
          <a:p>
            <a:pPr algn="just">
              <a:lnSpc>
                <a:spcPct val="120000"/>
              </a:lnSpc>
            </a:pPr>
            <a:r>
              <a:rPr kumimoji="1" lang="en-US" altLang="ja-JP" dirty="0"/>
              <a:t>※ </a:t>
            </a:r>
            <a:r>
              <a:rPr kumimoji="1" lang="ja-JP" altLang="en-US" dirty="0"/>
              <a:t>座標ファイル中の色情報（</a:t>
            </a:r>
            <a:r>
              <a:rPr kumimoji="1" lang="en-US" altLang="ja-JP" dirty="0"/>
              <a:t>RGB</a:t>
            </a:r>
            <a:r>
              <a:rPr kumimoji="1" lang="ja-JP" altLang="en-US" dirty="0"/>
              <a:t>）はデフォルトでは統合しません．もし色情報も統合したい場合は</a:t>
            </a:r>
            <a:r>
              <a:rPr kumimoji="1" lang="en-US" altLang="ja-JP" dirty="0" err="1"/>
              <a:t>header.pde</a:t>
            </a:r>
            <a:r>
              <a:rPr kumimoji="1" lang="ja-JP" altLang="en-US" dirty="0"/>
              <a:t>内の</a:t>
            </a:r>
            <a:r>
              <a:rPr kumimoji="1" lang="en-US" altLang="ja-JP" dirty="0" err="1"/>
              <a:t>Mearge_color_info</a:t>
            </a:r>
            <a:r>
              <a:rPr kumimoji="1" lang="en-US" altLang="ja-JP" dirty="0"/>
              <a:t> = false</a:t>
            </a:r>
            <a:r>
              <a:rPr kumimoji="1" lang="ja-JP" altLang="en-US" dirty="0"/>
              <a:t>を</a:t>
            </a:r>
            <a:r>
              <a:rPr kumimoji="1" lang="en-US" altLang="ja-JP" dirty="0"/>
              <a:t>true</a:t>
            </a:r>
            <a:r>
              <a:rPr kumimoji="1" lang="ja-JP" altLang="en-US" dirty="0"/>
              <a:t>に変更して下さい（使用頻度が低いのでメニューによる変更には対応しません）</a:t>
            </a:r>
            <a:endParaRPr kumimoji="1" lang="en-US" altLang="ja-JP" b="1" dirty="0"/>
          </a:p>
        </p:txBody>
      </p:sp>
    </p:spTree>
    <p:extLst>
      <p:ext uri="{BB962C8B-B14F-4D97-AF65-F5344CB8AC3E}">
        <p14:creationId xmlns:p14="http://schemas.microsoft.com/office/powerpoint/2010/main" val="429522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merge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059270"/>
          </a:xfrm>
          <a:prstGeom prst="rect">
            <a:avLst/>
          </a:prstGeom>
          <a:noFill/>
        </p:spPr>
        <p:txBody>
          <a:bodyPr wrap="square" rtlCol="0">
            <a:spAutoFit/>
          </a:bodyPr>
          <a:lstStyle/>
          <a:p>
            <a:pPr algn="just">
              <a:lnSpc>
                <a:spcPct val="120000"/>
              </a:lnSpc>
            </a:pPr>
            <a:r>
              <a:rPr kumimoji="1" lang="ja-JP" altLang="en-US" b="1" dirty="0"/>
              <a:t>（統合ファイルのフォーマット）</a:t>
            </a:r>
          </a:p>
          <a:p>
            <a:pPr algn="just">
              <a:lnSpc>
                <a:spcPct val="120000"/>
              </a:lnSpc>
            </a:pPr>
            <a:r>
              <a:rPr kumimoji="1" lang="ja-JP" altLang="en-US" dirty="0"/>
              <a:t>全行以下のフォーマットです．</a:t>
            </a:r>
            <a:endParaRPr kumimoji="1" lang="en-US" altLang="ja-JP" dirty="0"/>
          </a:p>
          <a:p>
            <a:pPr algn="just">
              <a:lnSpc>
                <a:spcPct val="120000"/>
              </a:lnSpc>
            </a:pPr>
            <a:r>
              <a:rPr kumimoji="1" lang="ja-JP" altLang="en-US" dirty="0"/>
              <a:t>画像フィル名，計測日時，拡大率，画像ファイルの幅，画像ファイルの高さ，計測点数，</a:t>
            </a:r>
            <a:endParaRPr kumimoji="1" lang="en-US" altLang="ja-JP" dirty="0"/>
          </a:p>
          <a:p>
            <a:pPr algn="just">
              <a:lnSpc>
                <a:spcPct val="120000"/>
              </a:lnSpc>
            </a:pPr>
            <a:r>
              <a:rPr kumimoji="1" lang="ja-JP" altLang="en-US" dirty="0"/>
              <a:t>　１個目の計測点の</a:t>
            </a:r>
            <a:r>
              <a:rPr kumimoji="1" lang="en-US" altLang="ja-JP" dirty="0"/>
              <a:t>x</a:t>
            </a:r>
            <a:r>
              <a:rPr kumimoji="1" lang="ja-JP" altLang="en-US" dirty="0"/>
              <a:t>座標，１個目の計測点の</a:t>
            </a:r>
            <a:r>
              <a:rPr kumimoji="1" lang="en-US" altLang="ja-JP" dirty="0"/>
              <a:t>y</a:t>
            </a:r>
            <a:r>
              <a:rPr kumimoji="1" lang="ja-JP" altLang="en-US" dirty="0"/>
              <a:t>座標，２個目の計測点の</a:t>
            </a:r>
            <a:r>
              <a:rPr kumimoji="1" lang="en-US" altLang="ja-JP" dirty="0"/>
              <a:t>…</a:t>
            </a:r>
            <a:r>
              <a:rPr kumimoji="1" lang="ja-JP" altLang="en-US" dirty="0"/>
              <a:t>の繰り返し．</a:t>
            </a:r>
            <a:endParaRPr kumimoji="1" lang="en-US" altLang="ja-JP" dirty="0"/>
          </a:p>
          <a:p>
            <a:pPr algn="just">
              <a:lnSpc>
                <a:spcPct val="120000"/>
              </a:lnSpc>
            </a:pPr>
            <a:endParaRPr kumimoji="1" lang="en-US" altLang="ja-JP" b="1" dirty="0"/>
          </a:p>
          <a:p>
            <a:pPr algn="just">
              <a:lnSpc>
                <a:spcPct val="120000"/>
              </a:lnSpc>
            </a:pPr>
            <a:r>
              <a:rPr kumimoji="1" lang="ja-JP" altLang="en-US" b="1" dirty="0"/>
              <a:t>（座標データ読み込み時の注意点）</a:t>
            </a:r>
          </a:p>
          <a:p>
            <a:pPr marL="285750" indent="-285750" algn="just">
              <a:lnSpc>
                <a:spcPct val="120000"/>
              </a:lnSpc>
              <a:buFont typeface="Arial" panose="020B0604020202020204" pitchFamily="34" charset="0"/>
              <a:buChar char="•"/>
            </a:pPr>
            <a:r>
              <a:rPr kumimoji="1" lang="en-US" altLang="ja-JP" dirty="0"/>
              <a:t>merge</a:t>
            </a:r>
            <a:r>
              <a:rPr kumimoji="1" lang="ja-JP" altLang="en-US" dirty="0"/>
              <a:t>に読み込まれた順番で統合されます．フォルダー選択やＤ＆Ｄの場合，期待した順番で読み込まれない場合があります．期待した順番で読み込まれたかどうかはエクスポートした統合ファイルの１列目の画像ファイル名か，２列目の計測日時で判断できます．統合ファイルを</a:t>
            </a:r>
            <a:r>
              <a:rPr kumimoji="1" lang="en-US" altLang="ja-JP" dirty="0"/>
              <a:t>Excel</a:t>
            </a:r>
            <a:r>
              <a:rPr kumimoji="1" lang="ja-JP" altLang="en-US" dirty="0"/>
              <a:t>などに読み込み（タブ区切り</a:t>
            </a:r>
            <a:r>
              <a:rPr kumimoji="1" lang="en-US" altLang="ja-JP" dirty="0"/>
              <a:t>CSV</a:t>
            </a:r>
            <a:r>
              <a:rPr kumimoji="1" lang="ja-JP" altLang="en-US" dirty="0"/>
              <a:t>），１列目または２列目で“並べ替え”すると良いでしょう．</a:t>
            </a:r>
            <a:endParaRPr kumimoji="1" lang="en-US" altLang="ja-JP" dirty="0"/>
          </a:p>
          <a:p>
            <a:pPr marL="285750" indent="-285750" algn="just">
              <a:lnSpc>
                <a:spcPct val="120000"/>
              </a:lnSpc>
              <a:buFont typeface="Arial" panose="020B0604020202020204" pitchFamily="34" charset="0"/>
              <a:buChar char="•"/>
            </a:pPr>
            <a:r>
              <a:rPr kumimoji="1" lang="ja-JP" altLang="en-US" dirty="0"/>
              <a:t>（上記補足）</a:t>
            </a:r>
            <a:r>
              <a:rPr kumimoji="1" lang="en-US" altLang="ja-JP" dirty="0"/>
              <a:t>Ver.2.2</a:t>
            </a:r>
            <a:r>
              <a:rPr kumimoji="1" lang="ja-JP" altLang="en-US" dirty="0"/>
              <a:t>からは，選択された複数の座標ファイルを読み込む際に，ファイル名でソーティングするようにしていますので，ほぼ（名前順による）期待通りの順番で読み込まれるでしょう．不安でしたらソーティングサブメニューで確認，出力した統合ファイルで確認して下さい．</a:t>
            </a:r>
          </a:p>
        </p:txBody>
      </p:sp>
    </p:spTree>
    <p:extLst>
      <p:ext uri="{BB962C8B-B14F-4D97-AF65-F5344CB8AC3E}">
        <p14:creationId xmlns:p14="http://schemas.microsoft.com/office/powerpoint/2010/main" val="349112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AA10902-5426-4407-AF0B-213029C628D5}"/>
              </a:ext>
            </a:extLst>
          </p:cNvPr>
          <p:cNvPicPr>
            <a:picLocks noChangeAspect="1"/>
          </p:cNvPicPr>
          <p:nvPr/>
        </p:nvPicPr>
        <p:blipFill>
          <a:blip r:embed="rId2"/>
          <a:stretch>
            <a:fillRect/>
          </a:stretch>
        </p:blipFill>
        <p:spPr>
          <a:xfrm>
            <a:off x="6868453" y="4315831"/>
            <a:ext cx="2912487" cy="2440388"/>
          </a:xfrm>
          <a:prstGeom prst="rect">
            <a:avLst/>
          </a:prstGeom>
        </p:spPr>
      </p:pic>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507328"/>
            <a:ext cx="9172820" cy="3397277"/>
          </a:xfrm>
          <a:prstGeom prst="rect">
            <a:avLst/>
          </a:prstGeom>
          <a:noFill/>
        </p:spPr>
        <p:txBody>
          <a:bodyPr wrap="square" rtlCol="0">
            <a:spAutoFit/>
          </a:bodyPr>
          <a:lstStyle/>
          <a:p>
            <a:pPr algn="just">
              <a:lnSpc>
                <a:spcPct val="120000"/>
              </a:lnSpc>
            </a:pPr>
            <a:r>
              <a:rPr kumimoji="1" lang="ja-JP" altLang="en-US" sz="1600" b="1" dirty="0"/>
              <a:t>（統合ファイルの読み込み方）</a:t>
            </a:r>
            <a:endParaRPr kumimoji="1" lang="en-US" altLang="ja-JP" sz="1600" b="1" dirty="0"/>
          </a:p>
          <a:p>
            <a:pPr algn="just">
              <a:lnSpc>
                <a:spcPct val="120000"/>
              </a:lnSpc>
            </a:pPr>
            <a:r>
              <a:rPr kumimoji="1" lang="ja-JP" altLang="en-US" sz="1600" dirty="0"/>
              <a:t>　読み込むファイルは一つのみですが，フォルダー指定や</a:t>
            </a:r>
            <a:r>
              <a:rPr kumimoji="1" lang="en-US" altLang="ja-JP" sz="1600" dirty="0"/>
              <a:t>D&amp;D</a:t>
            </a:r>
            <a:r>
              <a:rPr kumimoji="1" lang="ja-JP" altLang="en-US" sz="1600" dirty="0"/>
              <a:t>で大雑把に指示することも可能としました．（大量の画像ファイルなどの中から単一選択は困難なため）．</a:t>
            </a:r>
            <a:endParaRPr kumimoji="1" lang="en-US" altLang="ja-JP" sz="1600" dirty="0"/>
          </a:p>
          <a:p>
            <a:pPr algn="just">
              <a:lnSpc>
                <a:spcPct val="120000"/>
              </a:lnSpc>
            </a:pP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単一選択：</a:t>
            </a:r>
            <a:r>
              <a:rPr kumimoji="1" lang="ja-JP" altLang="en-US" sz="1600" dirty="0"/>
              <a:t>メニュー画面で右クリックするとファイル選択ダイアログボックスが表示されます．統合ファイルを選んで下さい．</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フォルダー選択：</a:t>
            </a:r>
            <a:r>
              <a:rPr kumimoji="1" lang="ja-JP" altLang="en-US" sz="1600" dirty="0"/>
              <a:t>メニュー画面で「</a:t>
            </a:r>
            <a:r>
              <a:rPr kumimoji="1" lang="en-US" altLang="ja-JP" sz="1600" dirty="0"/>
              <a:t>I</a:t>
            </a:r>
            <a:r>
              <a:rPr kumimoji="1" lang="ja-JP" altLang="en-US" sz="1600" dirty="0"/>
              <a:t>」キーを押して表示されるフォルダー選択ダイアログボックスで選択したフォルダー内の統合ファイルが読み込まれます．ただし，選択したフォルダーの下の階層のフォルダー内の計測データは統合対象になりません．</a:t>
            </a:r>
            <a:endParaRPr kumimoji="1" lang="en-US" altLang="ja-JP" sz="1600" dirty="0"/>
          </a:p>
          <a:p>
            <a:pPr marL="342900" indent="-342900" algn="just">
              <a:lnSpc>
                <a:spcPct val="120000"/>
              </a:lnSpc>
              <a:buFont typeface="Arial" panose="020B0604020202020204" pitchFamily="34" charset="0"/>
              <a:buChar char="•"/>
            </a:pPr>
            <a:r>
              <a:rPr kumimoji="1" lang="ja-JP" altLang="en-US" sz="1600" b="1" dirty="0"/>
              <a:t>Ｄ＆Ｄ（ドラッグ＆ドロップ）：</a:t>
            </a:r>
            <a:r>
              <a:rPr kumimoji="1" lang="ja-JP" altLang="en-US" sz="1600" dirty="0"/>
              <a:t>エクスプローラーなどで統合ファイルを選択してメニュー画面にドロップします．フォルダーをドロップしても構いません．</a:t>
            </a:r>
            <a:endParaRPr kumimoji="1" lang="en-US" altLang="ja-JP" sz="1600" dirty="0"/>
          </a:p>
        </p:txBody>
      </p:sp>
      <p:sp>
        <p:nvSpPr>
          <p:cNvPr id="9" name="テキスト ボックス 8">
            <a:extLst>
              <a:ext uri="{FF2B5EF4-FFF2-40B4-BE49-F238E27FC236}">
                <a16:creationId xmlns:a16="http://schemas.microsoft.com/office/drawing/2014/main" id="{E79B469E-A6E0-4441-B671-A5A1B252C6FD}"/>
              </a:ext>
            </a:extLst>
          </p:cNvPr>
          <p:cNvSpPr txBox="1"/>
          <p:nvPr/>
        </p:nvSpPr>
        <p:spPr>
          <a:xfrm>
            <a:off x="443620" y="3824267"/>
            <a:ext cx="6201020" cy="2921377"/>
          </a:xfrm>
          <a:prstGeom prst="rect">
            <a:avLst/>
          </a:prstGeom>
          <a:noFill/>
        </p:spPr>
        <p:txBody>
          <a:bodyPr wrap="square" rtlCol="0">
            <a:spAutoFit/>
          </a:bodyPr>
          <a:lstStyle/>
          <a:p>
            <a:pPr indent="-612000" algn="just">
              <a:lnSpc>
                <a:spcPct val="120000"/>
              </a:lnSpc>
            </a:pPr>
            <a:r>
              <a:rPr kumimoji="1" lang="en-US" altLang="ja-JP" sz="1400" dirty="0"/>
              <a:t>※</a:t>
            </a:r>
            <a:r>
              <a:rPr kumimoji="1" lang="ja-JP" altLang="en-US" sz="1400" dirty="0"/>
              <a:t> 選択されたファイルが統合データではない場合は無視されますので，あまり気にせずに大雑把にフォルダー選択あるいは</a:t>
            </a:r>
            <a:r>
              <a:rPr kumimoji="1" lang="en-US" altLang="ja-JP" sz="1400" dirty="0"/>
              <a:t>D&amp;D</a:t>
            </a:r>
            <a:r>
              <a:rPr kumimoji="1" lang="ja-JP" altLang="en-US" sz="1400" dirty="0"/>
              <a:t>で放り込んで頂いてＯＫです．ファイル名もチェックしていませんので，</a:t>
            </a:r>
            <a:r>
              <a:rPr kumimoji="1" lang="en-US" altLang="ja-JP" sz="1400" dirty="0"/>
              <a:t>merge.txt</a:t>
            </a:r>
            <a:r>
              <a:rPr kumimoji="1" lang="ja-JP" altLang="en-US" sz="1400" dirty="0"/>
              <a:t>以外のファイル名でも問題ありませんが，同時に選択された候補の中に複数の統合データファイルが存在した場合，最初にフォーマットが一致したファイルのみを読み込みますので，その点だけは注意して下さい．</a:t>
            </a:r>
            <a:endParaRPr kumimoji="1" lang="en-US" altLang="ja-JP" sz="1400" dirty="0"/>
          </a:p>
          <a:p>
            <a:pPr indent="-612000" algn="just">
              <a:lnSpc>
                <a:spcPct val="120000"/>
              </a:lnSpc>
            </a:pPr>
            <a:r>
              <a:rPr kumimoji="1" lang="en-US" altLang="ja-JP" sz="1400" dirty="0"/>
              <a:t>※ merge</a:t>
            </a:r>
            <a:r>
              <a:rPr kumimoji="1" lang="ja-JP" altLang="en-US" sz="1400" dirty="0"/>
              <a:t>と異なり，</a:t>
            </a:r>
            <a:r>
              <a:rPr kumimoji="1" lang="en-US" altLang="ja-JP" sz="1400" dirty="0"/>
              <a:t>visualize</a:t>
            </a:r>
            <a:r>
              <a:rPr kumimoji="1" lang="ja-JP" altLang="en-US" sz="1400" dirty="0"/>
              <a:t>は統合データファイルを読み込む度にメモリークリアを行いますので，明示的にメモリークリアを行うコマンドはありません．もし複数の統合ファイルを同時に読み込みたい場合は，何らかの手段（テキストエディターなど）で統合ファイルを合体したファイルを新たに作成して読み込ませて下さい．</a:t>
            </a:r>
            <a:endParaRPr kumimoji="1" lang="en-US" altLang="ja-JP" sz="1400" dirty="0"/>
          </a:p>
        </p:txBody>
      </p:sp>
    </p:spTree>
    <p:extLst>
      <p:ext uri="{BB962C8B-B14F-4D97-AF65-F5344CB8AC3E}">
        <p14:creationId xmlns:p14="http://schemas.microsoft.com/office/powerpoint/2010/main" val="3557884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90F6C86F-521A-47A4-A7F9-050EA9E440BF}"/>
              </a:ext>
            </a:extLst>
          </p:cNvPr>
          <p:cNvPicPr>
            <a:picLocks noChangeAspect="1"/>
          </p:cNvPicPr>
          <p:nvPr/>
        </p:nvPicPr>
        <p:blipFill>
          <a:blip r:embed="rId2"/>
          <a:stretch>
            <a:fillRect/>
          </a:stretch>
        </p:blipFill>
        <p:spPr>
          <a:xfrm>
            <a:off x="6867753" y="4268534"/>
            <a:ext cx="2913191" cy="2440978"/>
          </a:xfrm>
          <a:prstGeom prst="rect">
            <a:avLst/>
          </a:prstGeom>
        </p:spPr>
      </p:pic>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7194695F-2B5B-4549-B31C-E0C05CA21164}"/>
              </a:ext>
            </a:extLst>
          </p:cNvPr>
          <p:cNvSpPr txBox="1"/>
          <p:nvPr/>
        </p:nvSpPr>
        <p:spPr>
          <a:xfrm>
            <a:off x="443620" y="539437"/>
            <a:ext cx="9172820" cy="3729675"/>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algn="just">
              <a:lnSpc>
                <a:spcPct val="120000"/>
              </a:lnSpc>
            </a:pPr>
            <a:r>
              <a:rPr kumimoji="1" lang="ja-JP" altLang="en-US" dirty="0"/>
              <a:t>メインメニューで</a:t>
            </a:r>
            <a:r>
              <a:rPr kumimoji="1" lang="en-US" altLang="ja-JP" dirty="0"/>
              <a:t>[S]</a:t>
            </a:r>
            <a:r>
              <a:rPr kumimoji="1" lang="ja-JP" altLang="en-US" dirty="0"/>
              <a:t>キーを押すと設定変更のサブメニューに切り替わります．</a:t>
            </a:r>
            <a:r>
              <a:rPr kumimoji="1" lang="en-US" altLang="ja-JP" dirty="0"/>
              <a:t>[Q]</a:t>
            </a:r>
            <a:r>
              <a:rPr kumimoji="1" lang="ja-JP" altLang="en-US" dirty="0"/>
              <a:t>キーでメインメニューに戻ります．なお，計測中にもメインメニューやサブメニューの機能は利用できます．</a:t>
            </a:r>
            <a:endParaRPr kumimoji="1" lang="en-US" altLang="ja-JP" dirty="0"/>
          </a:p>
          <a:p>
            <a:pPr marL="285750" indent="-285750" algn="just">
              <a:lnSpc>
                <a:spcPct val="120000"/>
              </a:lnSpc>
              <a:buFont typeface="Arial" panose="020B0604020202020204" pitchFamily="34" charset="0"/>
              <a:buChar char="•"/>
            </a:pPr>
            <a:r>
              <a:rPr kumimoji="1" lang="en-US" altLang="ja-JP" dirty="0"/>
              <a:t>[B]</a:t>
            </a:r>
            <a:r>
              <a:rPr kumimoji="1" lang="ja-JP" altLang="en-US" dirty="0"/>
              <a:t>キーを押すと，プロット画像の背景の色を切り替えられます．プリセットカラーは白，黒，灰色です．</a:t>
            </a:r>
            <a:r>
              <a:rPr kumimoji="1" lang="en-US" altLang="ja-JP" dirty="0" err="1"/>
              <a:t>header.pde</a:t>
            </a:r>
            <a:r>
              <a:rPr kumimoji="1" lang="ja-JP" altLang="en-US" dirty="0"/>
              <a:t>を編集して変更できます．</a:t>
            </a:r>
            <a:endParaRPr kumimoji="1" lang="en-US" altLang="ja-JP" dirty="0"/>
          </a:p>
          <a:p>
            <a:pPr marL="285750" indent="-285750" algn="just">
              <a:lnSpc>
                <a:spcPct val="120000"/>
              </a:lnSpc>
              <a:buFont typeface="Arial" panose="020B0604020202020204" pitchFamily="34" charset="0"/>
              <a:buChar char="•"/>
            </a:pPr>
            <a:r>
              <a:rPr kumimoji="1" lang="en-US" altLang="ja-JP" dirty="0"/>
              <a:t>[T], [C], [P], [W]</a:t>
            </a:r>
            <a:r>
              <a:rPr kumimoji="1" lang="ja-JP" altLang="en-US" dirty="0"/>
              <a:t>キーを押すと，計測時のプロットの形状（</a:t>
            </a:r>
            <a:r>
              <a:rPr kumimoji="1" lang="en-US" altLang="ja-JP" dirty="0"/>
              <a:t>none</a:t>
            </a:r>
            <a:r>
              <a:rPr kumimoji="1" lang="ja-JP" altLang="en-US" dirty="0"/>
              <a:t>はプロットなし），色，サイズ，線幅を変更できます．色は</a:t>
            </a:r>
            <a:r>
              <a:rPr kumimoji="1" lang="en-US" altLang="ja-JP" dirty="0" err="1"/>
              <a:t>header.pde</a:t>
            </a:r>
            <a:r>
              <a:rPr kumimoji="1" lang="ja-JP" altLang="en-US" dirty="0"/>
              <a:t>でプリセットした色の組み合わせから選択されます．これらの初期値を変更したい場合は修正して下さい．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[I]</a:t>
            </a:r>
            <a:r>
              <a:rPr kumimoji="1" lang="ja-JP" altLang="en-US" dirty="0"/>
              <a:t>キーを押すと，静止画像を“読み込まない”／“読み込む”を切り替えます．</a:t>
            </a:r>
            <a:endParaRPr kumimoji="1" lang="en-US" altLang="ja-JP" dirty="0"/>
          </a:p>
          <a:p>
            <a:pPr marL="285750" indent="-285750" algn="just">
              <a:lnSpc>
                <a:spcPct val="120000"/>
              </a:lnSpc>
              <a:buFont typeface="Arial" panose="020B0604020202020204" pitchFamily="34" charset="0"/>
              <a:buChar char="•"/>
            </a:pPr>
            <a:r>
              <a:rPr kumimoji="1" lang="en-US" altLang="ja-JP" dirty="0"/>
              <a:t>[S]</a:t>
            </a:r>
            <a:r>
              <a:rPr kumimoji="1" lang="ja-JP" altLang="en-US" dirty="0"/>
              <a:t>キーを押すと，“計測時の拡大率で表示”／“元サイズで表示”を切り替えます．</a:t>
            </a:r>
            <a:endParaRPr kumimoji="1" lang="en-US" altLang="ja-JP" dirty="0"/>
          </a:p>
        </p:txBody>
      </p:sp>
      <p:sp>
        <p:nvSpPr>
          <p:cNvPr id="6" name="テキスト ボックス 5">
            <a:extLst>
              <a:ext uri="{FF2B5EF4-FFF2-40B4-BE49-F238E27FC236}">
                <a16:creationId xmlns:a16="http://schemas.microsoft.com/office/drawing/2014/main" id="{13D296EC-93F9-45A4-81A7-ADBCC7467A14}"/>
              </a:ext>
            </a:extLst>
          </p:cNvPr>
          <p:cNvSpPr txBox="1"/>
          <p:nvPr/>
        </p:nvSpPr>
        <p:spPr>
          <a:xfrm>
            <a:off x="443620" y="4230011"/>
            <a:ext cx="6201020" cy="2067682"/>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[L]</a:t>
            </a:r>
            <a:r>
              <a:rPr kumimoji="1" lang="ja-JP" altLang="en-US" dirty="0"/>
              <a:t>キーを押すと，計測点間を結ぶ線分（</a:t>
            </a:r>
            <a:r>
              <a:rPr kumimoji="1" lang="en-US" altLang="ja-JP" dirty="0"/>
              <a:t>line segment, Stick picture</a:t>
            </a:r>
            <a:r>
              <a:rPr kumimoji="1" lang="ja-JP" altLang="en-US" dirty="0"/>
              <a:t>）を</a:t>
            </a:r>
            <a:r>
              <a:rPr kumimoji="1" lang="en-US" altLang="ja-JP" dirty="0"/>
              <a:t>”</a:t>
            </a:r>
            <a:r>
              <a:rPr kumimoji="1" lang="ja-JP" altLang="en-US" dirty="0"/>
              <a:t>表示する／しない</a:t>
            </a:r>
            <a:r>
              <a:rPr kumimoji="1" lang="en-US" altLang="ja-JP" dirty="0"/>
              <a:t>”</a:t>
            </a:r>
            <a:r>
              <a:rPr kumimoji="1" lang="ja-JP" altLang="en-US" dirty="0"/>
              <a:t>を切り替えます．デフォルトでは全計測点間を線で結びますが，後述するように</a:t>
            </a:r>
            <a:r>
              <a:rPr kumimoji="1" lang="en-US" altLang="ja-JP" dirty="0" err="1"/>
              <a:t>header.pde</a:t>
            </a:r>
            <a:r>
              <a:rPr kumimoji="1" lang="ja-JP" altLang="en-US" dirty="0"/>
              <a:t>内で</a:t>
            </a:r>
            <a:r>
              <a:rPr kumimoji="1" lang="en-US" altLang="ja-JP" dirty="0" err="1"/>
              <a:t>Define_stick</a:t>
            </a:r>
            <a:r>
              <a:rPr kumimoji="1" lang="en-US" altLang="ja-JP" dirty="0"/>
              <a:t>[][]</a:t>
            </a:r>
            <a:r>
              <a:rPr kumimoji="1" lang="ja-JP" altLang="en-US" dirty="0"/>
              <a:t>を修正するか，線分定義ファイルを読み込むと，線分の組み合わせ，色，幅を細かく指定可能です．</a:t>
            </a:r>
            <a:endParaRPr kumimoji="1" lang="en-US" altLang="ja-JP" dirty="0"/>
          </a:p>
        </p:txBody>
      </p:sp>
    </p:spTree>
    <p:extLst>
      <p:ext uri="{BB962C8B-B14F-4D97-AF65-F5344CB8AC3E}">
        <p14:creationId xmlns:p14="http://schemas.microsoft.com/office/powerpoint/2010/main" val="2565369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概要</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90053" y="615637"/>
            <a:ext cx="9125893" cy="4723729"/>
          </a:xfrm>
          <a:prstGeom prst="rect">
            <a:avLst/>
          </a:prstGeom>
          <a:noFill/>
        </p:spPr>
        <p:txBody>
          <a:bodyPr wrap="square" rtlCol="0">
            <a:spAutoFit/>
          </a:bodyPr>
          <a:lstStyle/>
          <a:p>
            <a:pPr algn="just">
              <a:lnSpc>
                <a:spcPct val="120000"/>
              </a:lnSpc>
            </a:pPr>
            <a:r>
              <a:rPr kumimoji="1" lang="ja-JP" altLang="en-US" dirty="0"/>
              <a:t>　デジタルカメラで撮影した静止画やビデオカメラで撮影した動画から生成した静止画像（</a:t>
            </a:r>
            <a:r>
              <a:rPr kumimoji="1" lang="en-US" altLang="ja-JP" dirty="0"/>
              <a:t>jpeg, png, tiff, </a:t>
            </a:r>
            <a:r>
              <a:rPr kumimoji="1" lang="en-US" altLang="ja-JP" dirty="0" err="1"/>
              <a:t>tga</a:t>
            </a:r>
            <a:r>
              <a:rPr kumimoji="1" lang="ja-JP" altLang="en-US" dirty="0"/>
              <a:t>）上をマウスでクリックして，その画像上の</a:t>
            </a:r>
            <a:r>
              <a:rPr kumimoji="1" lang="en-US" altLang="ja-JP" dirty="0"/>
              <a:t>x, y</a:t>
            </a:r>
            <a:r>
              <a:rPr kumimoji="1" lang="ja-JP" altLang="en-US" dirty="0"/>
              <a:t>座標をテキストファイルに記録するソフトウェアです．１画像あたり１個のテキストファイルが作成されます．</a:t>
            </a:r>
            <a:r>
              <a:rPr kumimoji="1" lang="en-US" altLang="ja-JP" dirty="0"/>
              <a:t>Processing3 </a:t>
            </a:r>
            <a:r>
              <a:rPr kumimoji="1" lang="ja-JP" altLang="en-US" dirty="0"/>
              <a:t>上で動作します（</a:t>
            </a:r>
            <a:r>
              <a:rPr kumimoji="1" lang="en-US" altLang="ja-JP" dirty="0"/>
              <a:t>Processing3.5.4</a:t>
            </a:r>
            <a:r>
              <a:rPr kumimoji="1" lang="ja-JP" altLang="en-US" dirty="0"/>
              <a:t>でのみ動作確認）．</a:t>
            </a:r>
            <a:r>
              <a:rPr kumimoji="1" lang="en-US" altLang="ja-JP" dirty="0"/>
              <a:t>Windows</a:t>
            </a:r>
            <a:r>
              <a:rPr kumimoji="1" lang="ja-JP" altLang="en-US" dirty="0"/>
              <a:t>や</a:t>
            </a:r>
            <a:r>
              <a:rPr kumimoji="1" lang="en-US" altLang="ja-JP" dirty="0"/>
              <a:t>Linux</a:t>
            </a:r>
            <a:r>
              <a:rPr kumimoji="1" lang="ja-JP" altLang="en-US" dirty="0"/>
              <a:t>上で動作する実行形式も生成可能です．</a:t>
            </a:r>
            <a:endParaRPr kumimoji="1" lang="en-US" altLang="ja-JP" dirty="0"/>
          </a:p>
          <a:p>
            <a:pPr algn="just">
              <a:lnSpc>
                <a:spcPct val="120000"/>
              </a:lnSpc>
            </a:pPr>
            <a:r>
              <a:rPr kumimoji="1" lang="ja-JP" altLang="en-US" dirty="0"/>
              <a:t>　ともかく大量の画像データの画像計測を素早く行いたい人向けです．</a:t>
            </a:r>
            <a:endParaRPr kumimoji="1" lang="en-US" altLang="ja-JP" dirty="0"/>
          </a:p>
          <a:p>
            <a:pPr algn="just">
              <a:lnSpc>
                <a:spcPct val="120000"/>
              </a:lnSpc>
            </a:pPr>
            <a:endParaRPr kumimoji="1" lang="en-US" altLang="ja-JP" dirty="0"/>
          </a:p>
          <a:p>
            <a:pPr algn="just">
              <a:lnSpc>
                <a:spcPct val="120000"/>
              </a:lnSpc>
            </a:pPr>
            <a:r>
              <a:rPr kumimoji="1" lang="ja-JP" altLang="en-US" dirty="0"/>
              <a:t>　３つのソフトウェアで構成されます．</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measure	</a:t>
            </a:r>
            <a:r>
              <a:rPr kumimoji="1" lang="ja-JP" altLang="en-US" dirty="0"/>
              <a:t>：静止画像上の座標値をテキストファイルに記録</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merge   	</a:t>
            </a:r>
            <a:r>
              <a:rPr kumimoji="1" lang="ja-JP" altLang="en-US" dirty="0"/>
              <a:t>：</a:t>
            </a:r>
            <a:r>
              <a:rPr kumimoji="1" lang="en-US" altLang="ja-JP" dirty="0"/>
              <a:t>measure</a:t>
            </a:r>
            <a:r>
              <a:rPr kumimoji="1" lang="ja-JP" altLang="en-US" dirty="0"/>
              <a:t>で出力した複数のテキストファイルを一つに統合</a:t>
            </a:r>
            <a:endParaRPr kumimoji="1" lang="en-US" altLang="ja-JP" dirty="0"/>
          </a:p>
          <a:p>
            <a:pPr marL="342900" indent="-342900" algn="just">
              <a:lnSpc>
                <a:spcPct val="120000"/>
              </a:lnSpc>
              <a:buFont typeface="+mj-lt"/>
              <a:buAutoNum type="arabicPeriod"/>
            </a:pPr>
            <a:r>
              <a:rPr kumimoji="1" lang="en-US" altLang="ja-JP" dirty="0" err="1"/>
              <a:t>Gokuraku</a:t>
            </a:r>
            <a:r>
              <a:rPr kumimoji="1" lang="en-US" altLang="ja-JP" dirty="0"/>
              <a:t> visualize	</a:t>
            </a:r>
            <a:r>
              <a:rPr kumimoji="1" lang="ja-JP" altLang="en-US" dirty="0"/>
              <a:t>：統合されたテキストファイルを画像に変換</a:t>
            </a:r>
            <a:endParaRPr kumimoji="1" lang="en-US" altLang="ja-JP" dirty="0"/>
          </a:p>
          <a:p>
            <a:pPr marL="342900" indent="-342900" algn="just">
              <a:lnSpc>
                <a:spcPct val="120000"/>
              </a:lnSpc>
              <a:buFont typeface="+mj-lt"/>
              <a:buAutoNum type="arabicPeriod"/>
            </a:pPr>
            <a:endParaRPr kumimoji="1" lang="en-US" altLang="ja-JP" dirty="0"/>
          </a:p>
          <a:p>
            <a:pPr algn="just">
              <a:lnSpc>
                <a:spcPct val="120000"/>
              </a:lnSpc>
            </a:pPr>
            <a:r>
              <a:rPr kumimoji="1" lang="en-US" altLang="ja-JP" dirty="0"/>
              <a:t>measure</a:t>
            </a:r>
            <a:r>
              <a:rPr kumimoji="1" lang="ja-JP" altLang="en-US" dirty="0"/>
              <a:t>で計測，それを</a:t>
            </a:r>
            <a:r>
              <a:rPr kumimoji="1" lang="en-US" altLang="ja-JP" dirty="0"/>
              <a:t>merge</a:t>
            </a:r>
            <a:r>
              <a:rPr kumimoji="1" lang="ja-JP" altLang="en-US" dirty="0"/>
              <a:t>して，</a:t>
            </a:r>
            <a:r>
              <a:rPr kumimoji="1" lang="en-US" altLang="ja-JP" dirty="0"/>
              <a:t>visualize</a:t>
            </a:r>
            <a:r>
              <a:rPr kumimoji="1" lang="ja-JP" altLang="en-US" dirty="0"/>
              <a:t>する．そういう流れです．</a:t>
            </a:r>
            <a:endParaRPr kumimoji="1" lang="en-US" altLang="ja-JP" dirty="0"/>
          </a:p>
          <a:p>
            <a:pPr algn="just">
              <a:lnSpc>
                <a:spcPct val="120000"/>
              </a:lnSpc>
            </a:pPr>
            <a:endParaRPr kumimoji="1" lang="en-US" altLang="ja-JP" dirty="0"/>
          </a:p>
        </p:txBody>
      </p:sp>
    </p:spTree>
    <p:extLst>
      <p:ext uri="{BB962C8B-B14F-4D97-AF65-F5344CB8AC3E}">
        <p14:creationId xmlns:p14="http://schemas.microsoft.com/office/powerpoint/2010/main" val="36861463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7194695F-2B5B-4549-B31C-E0C05CA21164}"/>
              </a:ext>
            </a:extLst>
          </p:cNvPr>
          <p:cNvSpPr txBox="1"/>
          <p:nvPr/>
        </p:nvSpPr>
        <p:spPr>
          <a:xfrm>
            <a:off x="443620" y="615637"/>
            <a:ext cx="9172820" cy="5839099"/>
          </a:xfrm>
          <a:prstGeom prst="rect">
            <a:avLst/>
          </a:prstGeom>
          <a:noFill/>
        </p:spPr>
        <p:txBody>
          <a:bodyPr wrap="square" rtlCol="0">
            <a:spAutoFit/>
          </a:bodyPr>
          <a:lstStyle/>
          <a:p>
            <a:pPr algn="just">
              <a:lnSpc>
                <a:spcPct val="120000"/>
              </a:lnSpc>
            </a:pPr>
            <a:r>
              <a:rPr kumimoji="1" lang="ja-JP" altLang="en-US" b="1" dirty="0"/>
              <a:t>（各種設定の変更）</a:t>
            </a:r>
            <a:endParaRPr kumimoji="1" lang="en-US" altLang="ja-JP" b="1" dirty="0"/>
          </a:p>
          <a:p>
            <a:pPr marL="285750" indent="-285750" algn="just">
              <a:lnSpc>
                <a:spcPct val="120000"/>
              </a:lnSpc>
              <a:buFont typeface="Arial" panose="020B0604020202020204" pitchFamily="34" charset="0"/>
              <a:buChar char="•"/>
            </a:pPr>
            <a:r>
              <a:rPr kumimoji="1" lang="en-US" altLang="ja-JP" dirty="0"/>
              <a:t>[D]</a:t>
            </a:r>
            <a:r>
              <a:rPr kumimoji="1" lang="ja-JP" altLang="en-US" dirty="0"/>
              <a:t>キーを押すと，プレビュー時の画像間の遅延時間を変更できます．単位は</a:t>
            </a:r>
            <a:r>
              <a:rPr kumimoji="1" lang="en-US" altLang="ja-JP" dirty="0"/>
              <a:t>[</a:t>
            </a:r>
            <a:r>
              <a:rPr kumimoji="1" lang="en-US" altLang="ja-JP" dirty="0" err="1"/>
              <a:t>ms</a:t>
            </a:r>
            <a:r>
              <a:rPr kumimoji="1" lang="en-US" altLang="ja-JP" dirty="0"/>
              <a:t>]</a:t>
            </a:r>
            <a:r>
              <a:rPr kumimoji="1" lang="ja-JP" altLang="en-US" dirty="0"/>
              <a:t>です．</a:t>
            </a:r>
            <a:endParaRPr kumimoji="1" lang="en-US" altLang="ja-JP" dirty="0"/>
          </a:p>
          <a:p>
            <a:pPr marL="285750" indent="-285750" algn="just">
              <a:lnSpc>
                <a:spcPct val="120000"/>
              </a:lnSpc>
              <a:buFont typeface="Arial" panose="020B0604020202020204" pitchFamily="34" charset="0"/>
              <a:buChar char="•"/>
            </a:pPr>
            <a:r>
              <a:rPr kumimoji="1" lang="en-US" altLang="ja-JP" dirty="0"/>
              <a:t>[N]</a:t>
            </a:r>
            <a:r>
              <a:rPr kumimoji="1" lang="ja-JP" altLang="en-US" dirty="0"/>
              <a:t>キーを押すと，出力する静止画像のファイル名を変更できます．使用できる文字は</a:t>
            </a:r>
            <a:r>
              <a:rPr kumimoji="1" lang="en-US" altLang="ja-JP" dirty="0"/>
              <a:t>A-Z, a-z, 0-9, -() </a:t>
            </a:r>
            <a:r>
              <a:rPr kumimoji="1" lang="ja-JP" altLang="en-US" dirty="0"/>
              <a:t>のみです．デフォルトは</a:t>
            </a:r>
            <a:r>
              <a:rPr kumimoji="1" lang="en-US" altLang="ja-JP" dirty="0"/>
              <a:t>”merged-”</a:t>
            </a:r>
            <a:r>
              <a:rPr kumimoji="1" lang="ja-JP" altLang="en-US" dirty="0"/>
              <a:t>で，</a:t>
            </a:r>
            <a:r>
              <a:rPr kumimoji="1" lang="en-US" altLang="ja-JP" dirty="0" err="1"/>
              <a:t>header.pde</a:t>
            </a:r>
            <a:r>
              <a:rPr kumimoji="1" lang="ja-JP" altLang="en-US" dirty="0"/>
              <a:t>内の</a:t>
            </a:r>
            <a:r>
              <a:rPr kumimoji="1" lang="en-US" altLang="ja-JP" dirty="0" err="1"/>
              <a:t>Image_filename</a:t>
            </a:r>
            <a:r>
              <a:rPr kumimoji="1" lang="ja-JP" altLang="en-US" dirty="0"/>
              <a:t>で設定されています．</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キーを押すと，出力する静止画像の形式を変更できます．デフォルトは</a:t>
            </a:r>
            <a:r>
              <a:rPr kumimoji="1" lang="en-US" altLang="ja-JP" dirty="0"/>
              <a:t>JPEG</a:t>
            </a:r>
            <a:r>
              <a:rPr kumimoji="1" lang="ja-JP" altLang="en-US" dirty="0"/>
              <a:t>で，</a:t>
            </a:r>
            <a:r>
              <a:rPr kumimoji="1" lang="en-US" altLang="ja-JP" dirty="0"/>
              <a:t>PNG, TIF, TGA</a:t>
            </a:r>
            <a:r>
              <a:rPr kumimoji="1" lang="ja-JP" altLang="en-US" dirty="0"/>
              <a:t>に変更可能です．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Wingdings" panose="05000000000000000000" pitchFamily="2" charset="2"/>
              <a:buChar char="u"/>
            </a:pPr>
            <a:r>
              <a:rPr kumimoji="1" lang="en-US" altLang="ja-JP" sz="1400" dirty="0"/>
              <a:t>TIFF (Tag Image file Format)</a:t>
            </a:r>
            <a:r>
              <a:rPr kumimoji="1" lang="ja-JP" altLang="en-US" sz="1400" dirty="0"/>
              <a:t>は可逆圧縮形式ですので画質の劣化がありません．その反面，ファイルサイズは小さくなりません．古典的な画像ファイル形式のため，多くのソフトウェアで読み書きが可能です．</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TGA (</a:t>
            </a:r>
            <a:r>
              <a:rPr kumimoji="1" lang="en-US" altLang="ja-JP" sz="1400" dirty="0" err="1"/>
              <a:t>Truevision</a:t>
            </a:r>
            <a:r>
              <a:rPr kumimoji="1" lang="en-US" altLang="ja-JP" sz="1400" dirty="0"/>
              <a:t> Graphics Adapter,</a:t>
            </a:r>
            <a:r>
              <a:rPr kumimoji="1" lang="ja-JP" altLang="en-US" sz="1400" dirty="0"/>
              <a:t> </a:t>
            </a:r>
            <a:r>
              <a:rPr kumimoji="1" lang="en-US" altLang="ja-JP" sz="1400" dirty="0"/>
              <a:t>TARGA)</a:t>
            </a:r>
            <a:r>
              <a:rPr kumimoji="1" lang="ja-JP" altLang="en-US" sz="1400" dirty="0"/>
              <a:t>も古典的な画像ファイル形式ですが，</a:t>
            </a:r>
            <a:r>
              <a:rPr kumimoji="1" lang="en-US" altLang="ja-JP" sz="1400" dirty="0"/>
              <a:t>TIFF</a:t>
            </a:r>
            <a:r>
              <a:rPr kumimoji="1" lang="ja-JP" altLang="en-US" sz="1400" dirty="0"/>
              <a:t>に比べると対応しているソフトウェアは少なく，あえて選択するメリットはありません．</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JPEG</a:t>
            </a:r>
            <a:r>
              <a:rPr kumimoji="1" lang="ja-JP" altLang="en-US" sz="1400" dirty="0"/>
              <a:t> </a:t>
            </a:r>
            <a:r>
              <a:rPr kumimoji="1" lang="en-US" altLang="ja-JP" sz="1400" dirty="0"/>
              <a:t>(Joint</a:t>
            </a:r>
            <a:r>
              <a:rPr kumimoji="1" lang="ja-JP" altLang="en-US" sz="1400" dirty="0"/>
              <a:t> </a:t>
            </a:r>
            <a:r>
              <a:rPr kumimoji="1" lang="en-US" altLang="ja-JP" sz="1400" dirty="0"/>
              <a:t>Photographic</a:t>
            </a:r>
            <a:r>
              <a:rPr kumimoji="1" lang="ja-JP" altLang="en-US" sz="1400" dirty="0"/>
              <a:t> </a:t>
            </a:r>
            <a:r>
              <a:rPr kumimoji="1" lang="en-US" altLang="ja-JP" sz="1400" dirty="0"/>
              <a:t>Experts</a:t>
            </a:r>
            <a:r>
              <a:rPr kumimoji="1" lang="ja-JP" altLang="en-US" sz="1400" dirty="0"/>
              <a:t> </a:t>
            </a:r>
            <a:r>
              <a:rPr kumimoji="1" lang="en-US" altLang="ja-JP" sz="1400" dirty="0"/>
              <a:t>Group)</a:t>
            </a:r>
            <a:r>
              <a:rPr kumimoji="1" lang="ja-JP" altLang="en-US" sz="1400" dirty="0"/>
              <a:t>は広く用いられる非可逆圧縮の画像ファイル形式です．圧縮率を高くすると画質が劣化してしまいます．</a:t>
            </a:r>
            <a:r>
              <a:rPr kumimoji="1" lang="en-US" altLang="ja-JP" sz="1400" dirty="0"/>
              <a:t>visualize</a:t>
            </a:r>
            <a:r>
              <a:rPr kumimoji="1" lang="ja-JP" altLang="en-US" sz="1400" dirty="0"/>
              <a:t>では</a:t>
            </a:r>
            <a:r>
              <a:rPr kumimoji="1" lang="en-US" altLang="ja-JP" sz="1400" dirty="0" err="1"/>
              <a:t>saveFrame</a:t>
            </a:r>
            <a:r>
              <a:rPr kumimoji="1" lang="en-US" altLang="ja-JP" sz="1400" dirty="0"/>
              <a:t>()</a:t>
            </a:r>
            <a:r>
              <a:rPr kumimoji="1" lang="ja-JP" altLang="en-US" sz="1400" dirty="0"/>
              <a:t>コマンドでスクリーンを画像ファイル化していますが，圧縮率を指定できませんので，実質，どの程度の劣化なのかは不明です．もし気になるならば</a:t>
            </a:r>
            <a:r>
              <a:rPr kumimoji="1" lang="en-US" altLang="ja-JP" sz="1400" dirty="0"/>
              <a:t>TIFF</a:t>
            </a:r>
            <a:r>
              <a:rPr kumimoji="1" lang="ja-JP" altLang="en-US" sz="1400" dirty="0"/>
              <a:t>形式か</a:t>
            </a:r>
            <a:r>
              <a:rPr kumimoji="1" lang="en-US" altLang="ja-JP" sz="1400" dirty="0"/>
              <a:t>PNG</a:t>
            </a:r>
            <a:r>
              <a:rPr kumimoji="1" lang="ja-JP" altLang="en-US" sz="1400" dirty="0"/>
              <a:t>形式を選ぶと良いでしょう．</a:t>
            </a:r>
            <a:endParaRPr kumimoji="1" lang="en-US" altLang="ja-JP" sz="1400" dirty="0"/>
          </a:p>
          <a:p>
            <a:pPr marL="285750" indent="-285750" algn="just">
              <a:lnSpc>
                <a:spcPct val="120000"/>
              </a:lnSpc>
              <a:buFont typeface="Wingdings" panose="05000000000000000000" pitchFamily="2" charset="2"/>
              <a:buChar char="u"/>
            </a:pPr>
            <a:r>
              <a:rPr kumimoji="1" lang="en-US" altLang="ja-JP" sz="1400" dirty="0"/>
              <a:t>PNG (Portable Network Graphics)</a:t>
            </a:r>
            <a:r>
              <a:rPr kumimoji="1" lang="ja-JP" altLang="en-US" sz="1400" dirty="0"/>
              <a:t>はインターネットの普及に伴い広まった比較的新しい画像ファイル形式です．</a:t>
            </a:r>
            <a:r>
              <a:rPr kumimoji="1" lang="en-US" altLang="ja-JP" sz="1400" dirty="0"/>
              <a:t>GIF</a:t>
            </a:r>
            <a:r>
              <a:rPr kumimoji="1" lang="ja-JP" altLang="en-US" sz="1400" dirty="0"/>
              <a:t>形式の後継として開発され，可逆圧縮である点，透過色に対応するなど，</a:t>
            </a:r>
            <a:r>
              <a:rPr kumimoji="1" lang="en-US" altLang="ja-JP" sz="1400" dirty="0"/>
              <a:t>JPEG</a:t>
            </a:r>
            <a:r>
              <a:rPr kumimoji="1" lang="ja-JP" altLang="en-US" sz="1400" dirty="0"/>
              <a:t>よりも優れた点が多く存在します．</a:t>
            </a:r>
            <a:endParaRPr kumimoji="1" lang="en-US" altLang="ja-JP" sz="1400" dirty="0"/>
          </a:p>
          <a:p>
            <a:pPr algn="just">
              <a:lnSpc>
                <a:spcPct val="120000"/>
              </a:lnSpc>
            </a:pPr>
            <a:r>
              <a:rPr kumimoji="1" lang="en-US" altLang="ja-JP" sz="1400" dirty="0"/>
              <a:t>JPEG or PNG</a:t>
            </a:r>
            <a:r>
              <a:rPr kumimoji="1" lang="ja-JP" altLang="en-US" sz="1400" dirty="0"/>
              <a:t>は圧縮率の違い，</a:t>
            </a:r>
            <a:r>
              <a:rPr kumimoji="1" lang="en-US" altLang="ja-JP" sz="1400" dirty="0"/>
              <a:t>TIFF or PNG</a:t>
            </a:r>
            <a:r>
              <a:rPr kumimoji="1" lang="ja-JP" altLang="en-US" sz="1400" dirty="0"/>
              <a:t>は対応ソフトウェアの違いで選ぶと良いでしょう．</a:t>
            </a:r>
            <a:endParaRPr kumimoji="1" lang="en-US" altLang="ja-JP" sz="1600" dirty="0"/>
          </a:p>
        </p:txBody>
      </p:sp>
    </p:spTree>
    <p:extLst>
      <p:ext uri="{BB962C8B-B14F-4D97-AF65-F5344CB8AC3E}">
        <p14:creationId xmlns:p14="http://schemas.microsoft.com/office/powerpoint/2010/main" val="36769045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839099"/>
          </a:xfrm>
          <a:prstGeom prst="rect">
            <a:avLst/>
          </a:prstGeom>
          <a:noFill/>
        </p:spPr>
        <p:txBody>
          <a:bodyPr wrap="square" rtlCol="0">
            <a:spAutoFit/>
          </a:bodyPr>
          <a:lstStyle/>
          <a:p>
            <a:pPr algn="just">
              <a:lnSpc>
                <a:spcPct val="120000"/>
              </a:lnSpc>
            </a:pPr>
            <a:r>
              <a:rPr kumimoji="1" lang="ja-JP" altLang="en-US" b="1" dirty="0"/>
              <a:t>（連続する静止画のプレビュー）</a:t>
            </a:r>
          </a:p>
          <a:p>
            <a:pPr algn="just">
              <a:lnSpc>
                <a:spcPct val="120000"/>
              </a:lnSpc>
            </a:pPr>
            <a:r>
              <a:rPr kumimoji="1" lang="ja-JP" altLang="en-US" dirty="0"/>
              <a:t>　読み込んだ統合フォルダーと同じフォルダー内に座標を計測した際に用いた静止画像が存在する場合，画像ファイルを読み込んで，その上に計測点をプロットすることもできます（設定サブメニュー内の</a:t>
            </a:r>
            <a:r>
              <a:rPr kumimoji="1" lang="en-US" altLang="ja-JP" dirty="0"/>
              <a:t>[I]</a:t>
            </a:r>
            <a:r>
              <a:rPr kumimoji="1" lang="ja-JP" altLang="en-US" dirty="0"/>
              <a:t>コマンドで切り替え）．</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en-US" altLang="ja-JP" dirty="0"/>
              <a:t>[P]</a:t>
            </a:r>
            <a:r>
              <a:rPr kumimoji="1" lang="ja-JP" altLang="en-US" dirty="0"/>
              <a:t>キーを押すと先頭から順にプロット画像を生成して表示します．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連続再生中に</a:t>
            </a:r>
            <a:r>
              <a:rPr kumimoji="1" lang="en-US" altLang="ja-JP" dirty="0"/>
              <a:t>[SHIFT]</a:t>
            </a:r>
            <a:r>
              <a:rPr kumimoji="1" lang="ja-JP" altLang="en-US" dirty="0"/>
              <a:t>キーを押している間，再生速度は</a:t>
            </a:r>
            <a:r>
              <a:rPr kumimoji="1" lang="en-US" altLang="ja-JP" dirty="0"/>
              <a:t>1/5</a:t>
            </a:r>
            <a:r>
              <a:rPr kumimoji="1" lang="ja-JP" altLang="en-US" dirty="0"/>
              <a:t>に減速します．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連続再生中に</a:t>
            </a:r>
            <a:r>
              <a:rPr kumimoji="1" lang="en-US" altLang="ja-JP" dirty="0"/>
              <a:t>[SPACE]</a:t>
            </a:r>
            <a:r>
              <a:rPr kumimoji="1" lang="ja-JP" altLang="en-US" dirty="0"/>
              <a:t>バーを押すと一時停止，もう一度押すと連続再生に戻ります．</a:t>
            </a:r>
            <a:endParaRPr kumimoji="1" lang="en-US" altLang="ja-JP" dirty="0"/>
          </a:p>
          <a:p>
            <a:pPr marL="285750" indent="-285750" algn="just">
              <a:lnSpc>
                <a:spcPct val="120000"/>
              </a:lnSpc>
              <a:buFont typeface="Arial" panose="020B0604020202020204" pitchFamily="34" charset="0"/>
              <a:buChar char="•"/>
            </a:pPr>
            <a:r>
              <a:rPr kumimoji="1" lang="ja-JP" altLang="en-US" dirty="0"/>
              <a:t>連続再生で最後のコマに到達したら一時停止に切り替わります．</a:t>
            </a:r>
            <a:endParaRPr kumimoji="1" lang="en-US" altLang="ja-JP" dirty="0"/>
          </a:p>
          <a:p>
            <a:pPr marL="285750" indent="-285750" algn="just">
              <a:lnSpc>
                <a:spcPct val="120000"/>
              </a:lnSpc>
              <a:buFont typeface="Arial" panose="020B0604020202020204" pitchFamily="34" charset="0"/>
              <a:buChar char="•"/>
            </a:pPr>
            <a:r>
              <a:rPr kumimoji="1" lang="ja-JP" altLang="en-US" dirty="0"/>
              <a:t>プレビュー中に</a:t>
            </a:r>
            <a:r>
              <a:rPr kumimoji="1" lang="en-US" altLang="ja-JP" dirty="0"/>
              <a:t>[ESC]</a:t>
            </a:r>
            <a:r>
              <a:rPr kumimoji="1" lang="ja-JP" altLang="en-US" dirty="0"/>
              <a:t>キーを押すとプレビューを中断します．</a:t>
            </a:r>
            <a:endParaRPr kumimoji="1" lang="en-US" altLang="ja-JP" dirty="0"/>
          </a:p>
          <a:p>
            <a:pPr algn="just">
              <a:lnSpc>
                <a:spcPct val="120000"/>
              </a:lnSpc>
            </a:pPr>
            <a:endParaRPr kumimoji="1" lang="en-US" altLang="ja-JP" b="1" dirty="0"/>
          </a:p>
          <a:p>
            <a:pPr algn="just">
              <a:lnSpc>
                <a:spcPct val="120000"/>
              </a:lnSpc>
            </a:pPr>
            <a:r>
              <a:rPr kumimoji="1" lang="ja-JP" altLang="en-US" b="1" dirty="0"/>
              <a:t>（一時停止中のキー操作）</a:t>
            </a:r>
          </a:p>
          <a:p>
            <a:pPr marL="285750" indent="-285750" algn="just">
              <a:lnSpc>
                <a:spcPct val="120000"/>
              </a:lnSpc>
              <a:buFont typeface="Arial" panose="020B0604020202020204" pitchFamily="34" charset="0"/>
              <a:buChar char="•"/>
            </a:pPr>
            <a:r>
              <a:rPr kumimoji="1" lang="ja-JP" altLang="en-US" dirty="0"/>
              <a:t>カーソルキーの</a:t>
            </a:r>
            <a:r>
              <a:rPr kumimoji="1" lang="en-US" altLang="ja-JP" dirty="0"/>
              <a:t>[</a:t>
            </a:r>
            <a:r>
              <a:rPr kumimoji="1" lang="ja-JP" altLang="en-US" dirty="0"/>
              <a:t>→</a:t>
            </a:r>
            <a:r>
              <a:rPr kumimoji="1" lang="en-US" altLang="ja-JP" dirty="0"/>
              <a:t>]</a:t>
            </a:r>
            <a:r>
              <a:rPr kumimoji="1" lang="ja-JP" altLang="en-US" dirty="0"/>
              <a:t>キーを押せば一コマ進み，</a:t>
            </a:r>
            <a:r>
              <a:rPr kumimoji="1" lang="en-US" altLang="ja-JP" dirty="0"/>
              <a:t>[</a:t>
            </a:r>
            <a:r>
              <a:rPr kumimoji="1" lang="ja-JP" altLang="en-US" dirty="0"/>
              <a:t>←</a:t>
            </a:r>
            <a:r>
              <a:rPr kumimoji="1" lang="en-US" altLang="ja-JP" dirty="0"/>
              <a:t>]</a:t>
            </a:r>
            <a:r>
              <a:rPr kumimoji="1" lang="ja-JP" altLang="en-US" dirty="0"/>
              <a:t>キーを押せば一コマ戻ります．</a:t>
            </a:r>
            <a:endParaRPr kumimoji="1" lang="en-US" altLang="ja-JP" dirty="0"/>
          </a:p>
          <a:p>
            <a:pPr marL="285750" indent="-285750" algn="just">
              <a:lnSpc>
                <a:spcPct val="120000"/>
              </a:lnSpc>
              <a:buFont typeface="Arial" panose="020B0604020202020204" pitchFamily="34" charset="0"/>
              <a:buChar char="•"/>
            </a:pP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キーと同時に</a:t>
            </a:r>
            <a:r>
              <a:rPr kumimoji="1" lang="en-US" altLang="ja-JP" dirty="0"/>
              <a:t>[SHIFT]</a:t>
            </a:r>
            <a:r>
              <a:rPr kumimoji="1" lang="ja-JP" altLang="en-US" dirty="0"/>
              <a:t>キーを押すと，最終のコマ，最初のコマにジャンプします．</a:t>
            </a:r>
            <a:endParaRPr kumimoji="1" lang="en-US" altLang="ja-JP" dirty="0"/>
          </a:p>
          <a:p>
            <a:pPr marL="285750" indent="-285750" algn="just">
              <a:lnSpc>
                <a:spcPct val="120000"/>
              </a:lnSpc>
              <a:buFont typeface="Arial" panose="020B0604020202020204" pitchFamily="34" charset="0"/>
              <a:buChar char="•"/>
            </a:pPr>
            <a:r>
              <a:rPr kumimoji="1" lang="en-US" altLang="ja-JP" dirty="0"/>
              <a:t>[</a:t>
            </a:r>
            <a:r>
              <a:rPr kumimoji="1" lang="ja-JP" altLang="en-US" dirty="0"/>
              <a:t>→</a:t>
            </a:r>
            <a:r>
              <a:rPr kumimoji="1" lang="en-US" altLang="ja-JP" dirty="0"/>
              <a:t>][</a:t>
            </a:r>
            <a:r>
              <a:rPr kumimoji="1" lang="ja-JP" altLang="en-US" dirty="0"/>
              <a:t>←</a:t>
            </a:r>
            <a:r>
              <a:rPr kumimoji="1" lang="en-US" altLang="ja-JP" dirty="0"/>
              <a:t>]</a:t>
            </a:r>
            <a:r>
              <a:rPr kumimoji="1" lang="ja-JP" altLang="en-US" dirty="0"/>
              <a:t>キーと同時に</a:t>
            </a:r>
            <a:r>
              <a:rPr kumimoji="1" lang="en-US" altLang="ja-JP" dirty="0"/>
              <a:t>[CTRL]</a:t>
            </a:r>
            <a:r>
              <a:rPr kumimoji="1" lang="ja-JP" altLang="en-US" dirty="0"/>
              <a:t>キーを押すと，＋１０コマ，－１０コマ先に移動します．</a:t>
            </a:r>
            <a:endParaRPr kumimoji="1" lang="en-US" altLang="ja-JP" dirty="0"/>
          </a:p>
          <a:p>
            <a:pPr algn="just">
              <a:lnSpc>
                <a:spcPct val="120000"/>
              </a:lnSpc>
            </a:pPr>
            <a:endParaRPr kumimoji="1" lang="en-US" altLang="ja-JP" sz="1400" dirty="0"/>
          </a:p>
          <a:p>
            <a:pPr algn="just">
              <a:lnSpc>
                <a:spcPct val="120000"/>
              </a:lnSpc>
            </a:pPr>
            <a:r>
              <a:rPr kumimoji="1" lang="en-US" altLang="ja-JP" sz="1400" dirty="0"/>
              <a:t>※ </a:t>
            </a:r>
            <a:r>
              <a:rPr kumimoji="1" lang="ja-JP" altLang="en-US" sz="1400" dirty="0"/>
              <a:t>プレビュー時の画像間の遅延時間は設定サブメニュー内で変更可能ですが，初期値は</a:t>
            </a:r>
            <a:r>
              <a:rPr kumimoji="1" lang="en-US" altLang="ja-JP" sz="1400" dirty="0" err="1"/>
              <a:t>header.pde</a:t>
            </a:r>
            <a:r>
              <a:rPr kumimoji="1" lang="ja-JP" altLang="en-US" sz="1400" dirty="0"/>
              <a:t>の中の</a:t>
            </a:r>
            <a:r>
              <a:rPr kumimoji="1" lang="en-US" altLang="ja-JP" sz="1400" dirty="0" err="1"/>
              <a:t>Delay_preview_per_image</a:t>
            </a:r>
            <a:r>
              <a:rPr kumimoji="1" lang="ja-JP" altLang="en-US" sz="1400" dirty="0"/>
              <a:t>で設定されています．速すぎたり遅すぎると感じる場合はこの数値を変更して下さい．</a:t>
            </a:r>
            <a:endParaRPr kumimoji="1" lang="en-US" altLang="ja-JP" sz="1400" dirty="0"/>
          </a:p>
        </p:txBody>
      </p:sp>
    </p:spTree>
    <p:extLst>
      <p:ext uri="{BB962C8B-B14F-4D97-AF65-F5344CB8AC3E}">
        <p14:creationId xmlns:p14="http://schemas.microsoft.com/office/powerpoint/2010/main" val="1999170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931432"/>
          </a:xfrm>
          <a:prstGeom prst="rect">
            <a:avLst/>
          </a:prstGeom>
          <a:noFill/>
        </p:spPr>
        <p:txBody>
          <a:bodyPr wrap="square" rtlCol="0">
            <a:spAutoFit/>
          </a:bodyPr>
          <a:lstStyle/>
          <a:p>
            <a:pPr algn="just">
              <a:lnSpc>
                <a:spcPct val="120000"/>
              </a:lnSpc>
            </a:pPr>
            <a:r>
              <a:rPr kumimoji="1" lang="ja-JP" altLang="en-US" b="1" dirty="0"/>
              <a:t>（連続する静止画のエクスポート）</a:t>
            </a:r>
          </a:p>
          <a:p>
            <a:pPr algn="just">
              <a:lnSpc>
                <a:spcPct val="120000"/>
              </a:lnSpc>
            </a:pPr>
            <a:r>
              <a:rPr kumimoji="1" lang="ja-JP" altLang="en-US" dirty="0"/>
              <a:t>　デフォルトでは，連続する静止画像（プロット画像）ファイルは読み込んだ統合フォルダーと同じフォルダー内に保存されます．</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en-US" altLang="ja-JP" dirty="0"/>
              <a:t>[F]</a:t>
            </a:r>
            <a:r>
              <a:rPr kumimoji="1" lang="ja-JP" altLang="en-US" dirty="0"/>
              <a:t>キーを押すと，自動設定されたエクスポートフォルダーを変更できます．なお，統合ファイルを読み込むとそのフォルダーに変更されますので，必要な場合は都度変更して下さい．</a:t>
            </a:r>
            <a:endParaRPr kumimoji="1" lang="en-US" altLang="ja-JP" dirty="0"/>
          </a:p>
          <a:p>
            <a:pPr marL="285750" indent="-285750" algn="just">
              <a:lnSpc>
                <a:spcPct val="120000"/>
              </a:lnSpc>
              <a:buFont typeface="Arial" panose="020B0604020202020204" pitchFamily="34" charset="0"/>
              <a:buChar char="•"/>
            </a:pPr>
            <a:r>
              <a:rPr kumimoji="1" lang="en-US" altLang="ja-JP" dirty="0"/>
              <a:t>[E]</a:t>
            </a:r>
            <a:r>
              <a:rPr kumimoji="1" lang="ja-JP" altLang="en-US" dirty="0"/>
              <a:t>キーを押すと，連続する静止画像をエクスポートフォルダーに出力します．</a:t>
            </a:r>
            <a:br>
              <a:rPr kumimoji="1" lang="en-US" altLang="ja-JP" dirty="0"/>
            </a:br>
            <a:r>
              <a:rPr kumimoji="1" lang="en-US" altLang="ja-JP" sz="1200" dirty="0"/>
              <a:t>※</a:t>
            </a:r>
            <a:r>
              <a:rPr kumimoji="1" lang="ja-JP" altLang="en-US" sz="1200" dirty="0"/>
              <a:t>この際の画面表示の速度は</a:t>
            </a:r>
            <a:r>
              <a:rPr kumimoji="1" lang="en-US" altLang="ja-JP" sz="1200" dirty="0" err="1"/>
              <a:t>header.pde</a:t>
            </a:r>
            <a:r>
              <a:rPr kumimoji="1" lang="ja-JP" altLang="en-US" sz="1200" dirty="0"/>
              <a:t>内の</a:t>
            </a:r>
            <a:r>
              <a:rPr kumimoji="1" lang="en-US" altLang="ja-JP" sz="1200" dirty="0" err="1"/>
              <a:t>Delay_export_per_image</a:t>
            </a:r>
            <a:r>
              <a:rPr kumimoji="1" lang="ja-JP" altLang="en-US" sz="1200" dirty="0" err="1"/>
              <a:t>，</a:t>
            </a:r>
            <a:r>
              <a:rPr kumimoji="1" lang="en-US" altLang="ja-JP" sz="1200" dirty="0" err="1"/>
              <a:t>Delay_export_after</a:t>
            </a:r>
            <a:r>
              <a:rPr kumimoji="1" lang="ja-JP" altLang="en-US" sz="1200" dirty="0"/>
              <a:t>で変更できます．</a:t>
            </a:r>
            <a:r>
              <a:rPr kumimoji="1" lang="en-US" altLang="ja-JP" sz="1200" dirty="0"/>
              <a:t>Processing</a:t>
            </a:r>
            <a:r>
              <a:rPr kumimoji="1" lang="ja-JP" altLang="en-US" sz="1200" dirty="0"/>
              <a:t>の仕様上，この数値を小さくし過ぎると正常な画像出力が行われない恐れがありますので注意して下さい．</a:t>
            </a:r>
            <a:endParaRPr kumimoji="1" lang="en-US" altLang="ja-JP" sz="1200" dirty="0"/>
          </a:p>
          <a:p>
            <a:pPr algn="just">
              <a:lnSpc>
                <a:spcPct val="120000"/>
              </a:lnSpc>
            </a:pPr>
            <a:br>
              <a:rPr kumimoji="1" lang="en-US" altLang="ja-JP" dirty="0"/>
            </a:br>
            <a:r>
              <a:rPr kumimoji="1" lang="en-US" altLang="ja-JP" sz="1600" dirty="0"/>
              <a:t>※ </a:t>
            </a:r>
            <a:r>
              <a:rPr kumimoji="1" lang="ja-JP" altLang="en-US" sz="1600" dirty="0"/>
              <a:t>出力される連続静止画像ファイルのファイル名は</a:t>
            </a:r>
            <a:r>
              <a:rPr kumimoji="1" lang="en-US" altLang="ja-JP" sz="1600" dirty="0"/>
              <a:t>merged-????.jpg</a:t>
            </a:r>
            <a:r>
              <a:rPr kumimoji="1" lang="ja-JP" altLang="en-US" sz="1600" dirty="0"/>
              <a:t>です．</a:t>
            </a:r>
            <a:r>
              <a:rPr kumimoji="1" lang="en-US" altLang="ja-JP" sz="1600" dirty="0"/>
              <a:t>????</a:t>
            </a:r>
            <a:r>
              <a:rPr kumimoji="1" lang="ja-JP" altLang="en-US" sz="1600" dirty="0"/>
              <a:t>の部分は</a:t>
            </a:r>
            <a:r>
              <a:rPr kumimoji="1" lang="en-US" altLang="ja-JP" sz="1600" dirty="0"/>
              <a:t>0000, 0001, 0002,...</a:t>
            </a:r>
            <a:r>
              <a:rPr kumimoji="1" lang="ja-JP" altLang="en-US" sz="1600" dirty="0"/>
              <a:t>の順です．</a:t>
            </a:r>
            <a:r>
              <a:rPr kumimoji="1" lang="en-US" altLang="ja-JP" sz="1600" dirty="0"/>
              <a:t>9999</a:t>
            </a:r>
            <a:r>
              <a:rPr kumimoji="1" lang="ja-JP" altLang="en-US" sz="1600" dirty="0"/>
              <a:t>以上の場合は，統合ファイルの読み込み時に自動的に５桁以上に設定されますのでご安心ください．</a:t>
            </a:r>
            <a:r>
              <a:rPr kumimoji="1" lang="en-US" altLang="ja-JP" sz="1600" dirty="0"/>
              <a:t>”merged-”</a:t>
            </a:r>
            <a:r>
              <a:rPr kumimoji="1" lang="ja-JP" altLang="en-US" sz="1600" dirty="0"/>
              <a:t>の部分は</a:t>
            </a:r>
            <a:r>
              <a:rPr kumimoji="1" lang="en-US" altLang="ja-JP" sz="1600" dirty="0" err="1"/>
              <a:t>header.pde</a:t>
            </a:r>
            <a:r>
              <a:rPr kumimoji="1" lang="ja-JP" altLang="en-US" sz="1600" dirty="0"/>
              <a:t>内の</a:t>
            </a:r>
            <a:r>
              <a:rPr kumimoji="1" lang="en-US" altLang="ja-JP" sz="1600" dirty="0" err="1"/>
              <a:t>Image_filename</a:t>
            </a:r>
            <a:r>
              <a:rPr kumimoji="1" lang="ja-JP" altLang="en-US" sz="1600" dirty="0"/>
              <a:t>を書き換えることで変更可能です．設定サブメニュー内でも一時的に変更可能です．</a:t>
            </a:r>
            <a:endParaRPr kumimoji="1" lang="en-US" altLang="ja-JP" dirty="0"/>
          </a:p>
          <a:p>
            <a:pPr algn="just">
              <a:lnSpc>
                <a:spcPct val="120000"/>
              </a:lnSpc>
            </a:pPr>
            <a:endParaRPr kumimoji="1" lang="en-US" altLang="ja-JP" sz="1100" dirty="0"/>
          </a:p>
          <a:p>
            <a:pPr algn="just">
              <a:lnSpc>
                <a:spcPct val="120000"/>
              </a:lnSpc>
            </a:pPr>
            <a:r>
              <a:rPr kumimoji="1" lang="en-US" altLang="ja-JP" sz="1400" dirty="0"/>
              <a:t>※ </a:t>
            </a:r>
            <a:r>
              <a:rPr kumimoji="1" lang="ja-JP" altLang="en-US" sz="1400" dirty="0"/>
              <a:t>技術的にはプレビューでスクリーンに描画した画像を</a:t>
            </a:r>
            <a:r>
              <a:rPr kumimoji="1" lang="en-US" altLang="ja-JP" sz="1400" dirty="0" err="1"/>
              <a:t>saveFrame</a:t>
            </a:r>
            <a:r>
              <a:rPr kumimoji="1" lang="en-US" altLang="ja-JP" sz="1400" dirty="0"/>
              <a:t>()</a:t>
            </a:r>
            <a:r>
              <a:rPr kumimoji="1" lang="ja-JP" altLang="en-US" sz="1400" dirty="0"/>
              <a:t>コマンドで画像に保存しているだけです．デフォルトでは</a:t>
            </a:r>
            <a:r>
              <a:rPr kumimoji="1" lang="en-US" altLang="ja-JP" sz="1400" dirty="0"/>
              <a:t>jpeg</a:t>
            </a:r>
            <a:r>
              <a:rPr kumimoji="1" lang="ja-JP" altLang="en-US" sz="1400" dirty="0"/>
              <a:t>形式で保存しますが，</a:t>
            </a:r>
            <a:r>
              <a:rPr kumimoji="1" lang="en-US" altLang="ja-JP" sz="1400" dirty="0"/>
              <a:t> tiff, </a:t>
            </a:r>
            <a:r>
              <a:rPr kumimoji="1" lang="en-US" altLang="ja-JP" sz="1400" dirty="0" err="1"/>
              <a:t>tga</a:t>
            </a:r>
            <a:r>
              <a:rPr kumimoji="1" lang="en-US" altLang="ja-JP" sz="1400" dirty="0"/>
              <a:t>, png</a:t>
            </a:r>
            <a:r>
              <a:rPr kumimoji="1" lang="ja-JP" altLang="en-US" sz="1400" dirty="0"/>
              <a:t>形式でも保存可能です．保存形式は随時，設定サブメニューで変更可能です．</a:t>
            </a:r>
            <a:r>
              <a:rPr kumimoji="1" lang="en-US" altLang="ja-JP" sz="1400" dirty="0" err="1"/>
              <a:t>header.pde</a:t>
            </a:r>
            <a:r>
              <a:rPr kumimoji="1" lang="ja-JP" altLang="en-US" sz="1400" dirty="0"/>
              <a:t>内の</a:t>
            </a:r>
            <a:r>
              <a:rPr kumimoji="1" lang="en-US" altLang="ja-JP" sz="1400" dirty="0" err="1"/>
              <a:t>Image_type_ext</a:t>
            </a:r>
            <a:r>
              <a:rPr kumimoji="1" lang="ja-JP" altLang="en-US" sz="1400" dirty="0" err="1"/>
              <a:t>の拡</a:t>
            </a:r>
            <a:r>
              <a:rPr kumimoji="1" lang="ja-JP" altLang="en-US" sz="1400" dirty="0"/>
              <a:t>張子の順番を変更すれば，選択される優先順位を変更可能です．</a:t>
            </a:r>
            <a:endParaRPr kumimoji="1" lang="en-US" altLang="ja-JP" sz="1400" dirty="0"/>
          </a:p>
        </p:txBody>
      </p:sp>
    </p:spTree>
    <p:extLst>
      <p:ext uri="{BB962C8B-B14F-4D97-AF65-F5344CB8AC3E}">
        <p14:creationId xmlns:p14="http://schemas.microsoft.com/office/powerpoint/2010/main" val="34322906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5059270"/>
          </a:xfrm>
          <a:prstGeom prst="rect">
            <a:avLst/>
          </a:prstGeom>
          <a:noFill/>
        </p:spPr>
        <p:txBody>
          <a:bodyPr wrap="square" rtlCol="0">
            <a:spAutoFit/>
          </a:bodyPr>
          <a:lstStyle/>
          <a:p>
            <a:pPr algn="just">
              <a:lnSpc>
                <a:spcPct val="120000"/>
              </a:lnSpc>
            </a:pPr>
            <a:r>
              <a:rPr kumimoji="1" lang="ja-JP" altLang="en-US" b="1" dirty="0"/>
              <a:t>（線分描画／</a:t>
            </a:r>
            <a:r>
              <a:rPr kumimoji="1" lang="en-US" altLang="ja-JP" b="1" dirty="0"/>
              <a:t>Stick picture</a:t>
            </a:r>
            <a:r>
              <a:rPr kumimoji="1" lang="ja-JP" altLang="en-US" b="1" dirty="0"/>
              <a:t>の指定方法①：</a:t>
            </a:r>
            <a:r>
              <a:rPr kumimoji="1" lang="en-US" altLang="ja-JP" b="1" dirty="0" err="1"/>
              <a:t>header.pde</a:t>
            </a:r>
            <a:r>
              <a:rPr kumimoji="1" lang="ja-JP" altLang="en-US" b="1" dirty="0"/>
              <a:t>内の初期値</a:t>
            </a:r>
            <a:r>
              <a:rPr kumimoji="1" lang="en-US" altLang="ja-JP" b="1" dirty="0" err="1"/>
              <a:t>Define_stick</a:t>
            </a:r>
            <a:r>
              <a:rPr kumimoji="1" lang="ja-JP" altLang="en-US" b="1" dirty="0"/>
              <a:t>）</a:t>
            </a:r>
          </a:p>
          <a:p>
            <a:pPr algn="just">
              <a:lnSpc>
                <a:spcPct val="120000"/>
              </a:lnSpc>
            </a:pPr>
            <a:r>
              <a:rPr kumimoji="1" lang="ja-JP" altLang="en-US" dirty="0"/>
              <a:t>　形式：　</a:t>
            </a:r>
            <a:r>
              <a:rPr kumimoji="1" lang="en-US" altLang="ja-JP" dirty="0"/>
              <a:t>int</a:t>
            </a:r>
            <a:r>
              <a:rPr kumimoji="1" lang="ja-JP" altLang="en-US" dirty="0"/>
              <a:t>の二次元配列です．</a:t>
            </a:r>
            <a:endParaRPr kumimoji="1" lang="en-US" altLang="ja-JP" dirty="0"/>
          </a:p>
          <a:p>
            <a:pPr algn="just">
              <a:lnSpc>
                <a:spcPct val="120000"/>
              </a:lnSpc>
            </a:pPr>
            <a:r>
              <a:rPr kumimoji="1" lang="en-US" altLang="ja-JP" dirty="0"/>
              <a:t>		</a:t>
            </a:r>
            <a:r>
              <a:rPr kumimoji="1" lang="ja-JP" altLang="en-US" dirty="0"/>
              <a:t>　</a:t>
            </a:r>
            <a:r>
              <a:rPr kumimoji="1" lang="en-US" altLang="ja-JP" dirty="0"/>
              <a:t>[Start, End, R, G, B, Width]</a:t>
            </a:r>
          </a:p>
          <a:p>
            <a:pPr algn="just">
              <a:lnSpc>
                <a:spcPct val="120000"/>
              </a:lnSpc>
            </a:pPr>
            <a:r>
              <a:rPr kumimoji="1" lang="ja-JP" altLang="en-US" dirty="0"/>
              <a:t>　</a:t>
            </a:r>
            <a:r>
              <a:rPr kumimoji="1" lang="en-US" altLang="ja-JP" dirty="0"/>
              <a:t>Start, End</a:t>
            </a:r>
            <a:r>
              <a:rPr kumimoji="1" lang="ja-JP" altLang="en-US" dirty="0"/>
              <a:t>：線分を結ぶ計測点の番号です．</a:t>
            </a:r>
            <a:r>
              <a:rPr kumimoji="1" lang="en-US" altLang="ja-JP" dirty="0"/>
              <a:t>0</a:t>
            </a:r>
            <a:r>
              <a:rPr kumimoji="1" lang="ja-JP" altLang="en-US" dirty="0"/>
              <a:t>から始まります（表示上は</a:t>
            </a:r>
            <a:r>
              <a:rPr kumimoji="1" lang="en-US" altLang="ja-JP" dirty="0"/>
              <a:t>1</a:t>
            </a:r>
            <a:r>
              <a:rPr kumimoji="1" lang="ja-JP" altLang="en-US" dirty="0"/>
              <a:t>から）．</a:t>
            </a:r>
            <a:endParaRPr kumimoji="1" lang="en-US" altLang="ja-JP" dirty="0"/>
          </a:p>
          <a:p>
            <a:pPr algn="just">
              <a:lnSpc>
                <a:spcPct val="120000"/>
              </a:lnSpc>
            </a:pPr>
            <a:r>
              <a:rPr kumimoji="1" lang="ja-JP" altLang="en-US" dirty="0"/>
              <a:t>　</a:t>
            </a:r>
            <a:r>
              <a:rPr kumimoji="1" lang="en-US" altLang="ja-JP" dirty="0"/>
              <a:t>R, G, B</a:t>
            </a:r>
            <a:r>
              <a:rPr kumimoji="1" lang="ja-JP" altLang="en-US" dirty="0"/>
              <a:t>　 ：色指定（</a:t>
            </a:r>
            <a:r>
              <a:rPr kumimoji="1" lang="en-US" altLang="ja-JP" dirty="0"/>
              <a:t>0</a:t>
            </a:r>
            <a:r>
              <a:rPr kumimoji="1" lang="ja-JP" altLang="en-US" dirty="0"/>
              <a:t>～</a:t>
            </a:r>
            <a:r>
              <a:rPr kumimoji="1" lang="en-US" altLang="ja-JP" dirty="0"/>
              <a:t>255</a:t>
            </a:r>
            <a:r>
              <a:rPr kumimoji="1" lang="ja-JP" altLang="en-US" dirty="0"/>
              <a:t>）</a:t>
            </a:r>
            <a:endParaRPr kumimoji="1" lang="en-US" altLang="ja-JP" dirty="0"/>
          </a:p>
          <a:p>
            <a:pPr algn="just">
              <a:lnSpc>
                <a:spcPct val="120000"/>
              </a:lnSpc>
            </a:pPr>
            <a:r>
              <a:rPr kumimoji="1" lang="ja-JP" altLang="en-US" dirty="0"/>
              <a:t>　</a:t>
            </a:r>
            <a:r>
              <a:rPr kumimoji="1" lang="en-US" altLang="ja-JP" dirty="0"/>
              <a:t>width	</a:t>
            </a:r>
            <a:r>
              <a:rPr kumimoji="1" lang="ja-JP" altLang="en-US" dirty="0"/>
              <a:t>　：線の太さ（</a:t>
            </a:r>
            <a:r>
              <a:rPr kumimoji="1" lang="en-US" altLang="ja-JP" dirty="0"/>
              <a:t>1</a:t>
            </a:r>
            <a:r>
              <a:rPr kumimoji="1" lang="ja-JP" altLang="en-US" dirty="0"/>
              <a:t>以上，</a:t>
            </a:r>
            <a:r>
              <a:rPr kumimoji="1" lang="en-US" altLang="ja-JP" dirty="0"/>
              <a:t>pixel</a:t>
            </a:r>
            <a:r>
              <a:rPr kumimoji="1" lang="ja-JP" altLang="en-US" dirty="0"/>
              <a:t>）</a:t>
            </a:r>
            <a:endParaRPr kumimoji="1" lang="en-US" altLang="ja-JP" dirty="0"/>
          </a:p>
          <a:p>
            <a:pPr algn="just">
              <a:lnSpc>
                <a:spcPct val="120000"/>
              </a:lnSpc>
            </a:pPr>
            <a:endParaRPr kumimoji="1" lang="en-US" altLang="ja-JP" dirty="0"/>
          </a:p>
          <a:p>
            <a:pPr algn="just">
              <a:lnSpc>
                <a:spcPct val="120000"/>
              </a:lnSpc>
            </a:pPr>
            <a:r>
              <a:rPr kumimoji="1" lang="ja-JP" altLang="en-US" dirty="0"/>
              <a:t>例）</a:t>
            </a:r>
            <a:endParaRPr kumimoji="1" lang="en-US" altLang="ja-JP" dirty="0"/>
          </a:p>
          <a:p>
            <a:pPr algn="just">
              <a:lnSpc>
                <a:spcPct val="120000"/>
              </a:lnSpc>
            </a:pPr>
            <a:r>
              <a:rPr kumimoji="1" lang="en-US" altLang="ja-JP" dirty="0" err="1"/>
              <a:t>Define_stick</a:t>
            </a:r>
            <a:r>
              <a:rPr kumimoji="1" lang="en-US" altLang="ja-JP" dirty="0"/>
              <a:t> = {}; </a:t>
            </a:r>
            <a:r>
              <a:rPr kumimoji="1" lang="ja-JP" altLang="en-US" dirty="0"/>
              <a:t>（初期値）では全てのプロット間を計測順に線で結びます．</a:t>
            </a:r>
            <a:endParaRPr kumimoji="1" lang="en-US" altLang="ja-JP" dirty="0"/>
          </a:p>
          <a:p>
            <a:pPr algn="just">
              <a:lnSpc>
                <a:spcPct val="120000"/>
              </a:lnSpc>
            </a:pPr>
            <a:r>
              <a:rPr kumimoji="1" lang="en-US" altLang="ja-JP" dirty="0" err="1"/>
              <a:t>Define_stick</a:t>
            </a:r>
            <a:r>
              <a:rPr kumimoji="1" lang="en-US" altLang="ja-JP" dirty="0"/>
              <a:t> = {{0, 1, 255,   0,   0, 1},</a:t>
            </a:r>
            <a:r>
              <a:rPr kumimoji="1" lang="ja-JP" altLang="en-US" dirty="0"/>
              <a:t> </a:t>
            </a:r>
            <a:r>
              <a:rPr kumimoji="1" lang="en-US" altLang="ja-JP" dirty="0"/>
              <a:t>{1, 2,   0, 255,   0, 2},</a:t>
            </a:r>
            <a:r>
              <a:rPr kumimoji="1" lang="ja-JP" altLang="en-US" dirty="0"/>
              <a:t> </a:t>
            </a:r>
            <a:r>
              <a:rPr kumimoji="1" lang="en-US" altLang="ja-JP" dirty="0"/>
              <a:t>{2, 3,   0,   0, 255, 3}};</a:t>
            </a:r>
            <a:r>
              <a:rPr kumimoji="1" lang="ja-JP" altLang="en-US" dirty="0"/>
              <a:t> とすると，</a:t>
            </a:r>
            <a:r>
              <a:rPr kumimoji="1" lang="en-US" altLang="ja-JP" dirty="0"/>
              <a:t> </a:t>
            </a:r>
          </a:p>
          <a:p>
            <a:pPr algn="just">
              <a:lnSpc>
                <a:spcPct val="120000"/>
              </a:lnSpc>
            </a:pPr>
            <a:r>
              <a:rPr kumimoji="1" lang="en-US" altLang="ja-JP" dirty="0"/>
              <a:t>	</a:t>
            </a:r>
            <a:r>
              <a:rPr kumimoji="1" lang="ja-JP" altLang="en-US" dirty="0"/>
              <a:t>計測点</a:t>
            </a:r>
            <a:r>
              <a:rPr kumimoji="1" lang="en-US" altLang="ja-JP" dirty="0"/>
              <a:t> 0</a:t>
            </a:r>
            <a:r>
              <a:rPr kumimoji="1" lang="ja-JP" altLang="en-US" dirty="0"/>
              <a:t>と</a:t>
            </a:r>
            <a:r>
              <a:rPr kumimoji="1" lang="en-US" altLang="ja-JP" dirty="0"/>
              <a:t>1</a:t>
            </a:r>
            <a:r>
              <a:rPr kumimoji="1" lang="ja-JP" altLang="en-US" dirty="0"/>
              <a:t>を赤，太さ１で結ぶ．</a:t>
            </a:r>
            <a:endParaRPr kumimoji="1" lang="en-US" altLang="ja-JP" dirty="0"/>
          </a:p>
          <a:p>
            <a:pPr algn="just">
              <a:lnSpc>
                <a:spcPct val="120000"/>
              </a:lnSpc>
            </a:pPr>
            <a:r>
              <a:rPr kumimoji="1" lang="ja-JP" altLang="en-US" dirty="0"/>
              <a:t>　　計測点</a:t>
            </a:r>
            <a:r>
              <a:rPr kumimoji="1" lang="en-US" altLang="ja-JP" dirty="0"/>
              <a:t> 1</a:t>
            </a:r>
            <a:r>
              <a:rPr kumimoji="1" lang="ja-JP" altLang="en-US" dirty="0"/>
              <a:t>と</a:t>
            </a:r>
            <a:r>
              <a:rPr kumimoji="1" lang="en-US" altLang="ja-JP" dirty="0"/>
              <a:t>2</a:t>
            </a:r>
            <a:r>
              <a:rPr kumimoji="1" lang="ja-JP" altLang="en-US" dirty="0"/>
              <a:t>を緑，太さ２で結ぶ，</a:t>
            </a:r>
            <a:endParaRPr kumimoji="1" lang="en-US" altLang="ja-JP" dirty="0"/>
          </a:p>
          <a:p>
            <a:pPr algn="just">
              <a:lnSpc>
                <a:spcPct val="120000"/>
              </a:lnSpc>
            </a:pPr>
            <a:r>
              <a:rPr kumimoji="1" lang="ja-JP" altLang="en-US" dirty="0"/>
              <a:t>　　計測点 </a:t>
            </a:r>
            <a:r>
              <a:rPr kumimoji="1" lang="en-US" altLang="ja-JP" dirty="0"/>
              <a:t>2</a:t>
            </a:r>
            <a:r>
              <a:rPr kumimoji="1" lang="ja-JP" altLang="en-US" dirty="0"/>
              <a:t>と</a:t>
            </a:r>
            <a:r>
              <a:rPr kumimoji="1" lang="en-US" altLang="ja-JP" dirty="0"/>
              <a:t>3</a:t>
            </a:r>
            <a:r>
              <a:rPr kumimoji="1" lang="ja-JP" altLang="en-US" dirty="0"/>
              <a:t>を青，太さ３で結ぶ．</a:t>
            </a:r>
            <a:endParaRPr kumimoji="1" lang="en-US" altLang="ja-JP" dirty="0"/>
          </a:p>
          <a:p>
            <a:pPr algn="just">
              <a:lnSpc>
                <a:spcPct val="120000"/>
              </a:lnSpc>
            </a:pPr>
            <a:endParaRPr kumimoji="1" lang="en-US" altLang="ja-JP" dirty="0"/>
          </a:p>
          <a:p>
            <a:pPr algn="just">
              <a:lnSpc>
                <a:spcPct val="120000"/>
              </a:lnSpc>
            </a:pPr>
            <a:r>
              <a:rPr kumimoji="1" lang="ja-JP" altLang="en-US" dirty="0"/>
              <a:t>なお，計測時にスキップした計測点（</a:t>
            </a:r>
            <a:r>
              <a:rPr kumimoji="1" lang="en-US" altLang="ja-JP" dirty="0"/>
              <a:t>[-1, -1]</a:t>
            </a:r>
            <a:r>
              <a:rPr kumimoji="1" lang="ja-JP" altLang="en-US" dirty="0"/>
              <a:t>）は無視されます．</a:t>
            </a:r>
            <a:endParaRPr kumimoji="1" lang="en-US" altLang="ja-JP" dirty="0"/>
          </a:p>
        </p:txBody>
      </p:sp>
    </p:spTree>
    <p:extLst>
      <p:ext uri="{BB962C8B-B14F-4D97-AF65-F5344CB8AC3E}">
        <p14:creationId xmlns:p14="http://schemas.microsoft.com/office/powerpoint/2010/main" val="37462608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visualize</a:t>
            </a:r>
            <a:r>
              <a:rPr kumimoji="1" lang="ja-JP" altLang="en-US" sz="2000" b="1" dirty="0"/>
              <a:t>の使い方</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2993192"/>
          </a:xfrm>
          <a:prstGeom prst="rect">
            <a:avLst/>
          </a:prstGeom>
          <a:noFill/>
        </p:spPr>
        <p:txBody>
          <a:bodyPr wrap="square" rtlCol="0">
            <a:spAutoFit/>
          </a:bodyPr>
          <a:lstStyle/>
          <a:p>
            <a:pPr algn="just">
              <a:lnSpc>
                <a:spcPct val="120000"/>
              </a:lnSpc>
            </a:pPr>
            <a:r>
              <a:rPr kumimoji="1" lang="ja-JP" altLang="en-US" b="1" dirty="0"/>
              <a:t>（線分描画／</a:t>
            </a:r>
            <a:r>
              <a:rPr kumimoji="1" lang="en-US" altLang="ja-JP" b="1" dirty="0"/>
              <a:t>Stick picture</a:t>
            </a:r>
            <a:r>
              <a:rPr kumimoji="1" lang="ja-JP" altLang="en-US" b="1" dirty="0"/>
              <a:t>の指定方法②：線分定義ファイルのインポート）</a:t>
            </a:r>
          </a:p>
          <a:p>
            <a:pPr marL="285750" indent="-285750" algn="just">
              <a:lnSpc>
                <a:spcPct val="120000"/>
              </a:lnSpc>
              <a:buFont typeface="Arial" panose="020B0604020202020204" pitchFamily="34" charset="0"/>
              <a:buChar char="•"/>
            </a:pPr>
            <a:r>
              <a:rPr kumimoji="1" lang="ja-JP" altLang="en-US" dirty="0"/>
              <a:t>メインメニューで</a:t>
            </a:r>
            <a:r>
              <a:rPr kumimoji="1" lang="en-US" altLang="ja-JP" dirty="0"/>
              <a:t>[L]</a:t>
            </a:r>
            <a:r>
              <a:rPr kumimoji="1" lang="ja-JP" altLang="en-US" dirty="0"/>
              <a:t>キーを押すと，線分定義ファイルのインポートが可能です．</a:t>
            </a:r>
            <a:endParaRPr kumimoji="1" lang="en-US" altLang="ja-JP" dirty="0"/>
          </a:p>
          <a:p>
            <a:pPr marL="285750" indent="-285750" algn="just">
              <a:lnSpc>
                <a:spcPct val="120000"/>
              </a:lnSpc>
              <a:buFont typeface="Arial" panose="020B0604020202020204" pitchFamily="34" charset="0"/>
              <a:buChar char="•"/>
            </a:pPr>
            <a:r>
              <a:rPr kumimoji="1" lang="ja-JP" altLang="en-US" dirty="0"/>
              <a:t>読み込む線分定義ファイルのファイル名は自由です．ファイルはタブ区切り</a:t>
            </a:r>
            <a:r>
              <a:rPr kumimoji="1" lang="en-US" altLang="ja-JP" dirty="0"/>
              <a:t>CSV</a:t>
            </a:r>
            <a:r>
              <a:rPr kumimoji="1" lang="ja-JP" altLang="en-US" dirty="0"/>
              <a:t>ファイルで，</a:t>
            </a:r>
            <a:endParaRPr kumimoji="1" lang="en-US" altLang="ja-JP" dirty="0"/>
          </a:p>
          <a:p>
            <a:pPr algn="just">
              <a:lnSpc>
                <a:spcPct val="120000"/>
              </a:lnSpc>
            </a:pPr>
            <a:r>
              <a:rPr kumimoji="1" lang="ja-JP" altLang="en-US" dirty="0"/>
              <a:t>　　</a:t>
            </a:r>
            <a:r>
              <a:rPr kumimoji="1" lang="en-US" altLang="ja-JP" dirty="0"/>
              <a:t>Start   End  R(0-255)  G(0-255)  B(0-255)  Width</a:t>
            </a:r>
          </a:p>
          <a:p>
            <a:pPr algn="just">
              <a:lnSpc>
                <a:spcPct val="120000"/>
              </a:lnSpc>
            </a:pPr>
            <a:r>
              <a:rPr kumimoji="1" lang="ja-JP" altLang="en-US" dirty="0"/>
              <a:t>　の形式です．</a:t>
            </a:r>
            <a:endParaRPr kumimoji="1" lang="en-US" altLang="ja-JP" dirty="0"/>
          </a:p>
          <a:p>
            <a:pPr algn="just">
              <a:lnSpc>
                <a:spcPct val="120000"/>
              </a:lnSpc>
            </a:pPr>
            <a:endParaRPr kumimoji="1" lang="en-US" altLang="ja-JP" dirty="0"/>
          </a:p>
          <a:p>
            <a:pPr algn="just">
              <a:lnSpc>
                <a:spcPct val="120000"/>
              </a:lnSpc>
            </a:pPr>
            <a:r>
              <a:rPr kumimoji="1" lang="en-US" altLang="ja-JP" sz="1600" dirty="0"/>
              <a:t>※ </a:t>
            </a:r>
            <a:r>
              <a:rPr kumimoji="1" lang="ja-JP" altLang="en-US" sz="1600" dirty="0"/>
              <a:t>以下は，親指先端が計測点</a:t>
            </a:r>
            <a:r>
              <a:rPr kumimoji="1" lang="en-US" altLang="ja-JP" sz="1600" dirty="0"/>
              <a:t>0, </a:t>
            </a:r>
            <a:r>
              <a:rPr kumimoji="1" lang="ja-JP" altLang="en-US" sz="1600" dirty="0"/>
              <a:t>時計回りに</a:t>
            </a:r>
            <a:r>
              <a:rPr kumimoji="1" lang="en-US" altLang="ja-JP" sz="1600" dirty="0"/>
              <a:t>1, 2</a:t>
            </a:r>
            <a:r>
              <a:rPr kumimoji="1" lang="ja-JP" altLang="en-US" sz="1600" dirty="0" err="1"/>
              <a:t>までが</a:t>
            </a:r>
            <a:r>
              <a:rPr kumimoji="1" lang="ja-JP" altLang="en-US" sz="1600" dirty="0"/>
              <a:t>赤，</a:t>
            </a:r>
            <a:r>
              <a:rPr kumimoji="1" lang="en-US" altLang="ja-JP" sz="1600" dirty="0"/>
              <a:t>2</a:t>
            </a:r>
            <a:r>
              <a:rPr kumimoji="1" lang="ja-JP" altLang="en-US" sz="1600" dirty="0"/>
              <a:t>と</a:t>
            </a:r>
            <a:r>
              <a:rPr kumimoji="1" lang="en-US" altLang="ja-JP" sz="1600" dirty="0"/>
              <a:t>3</a:t>
            </a:r>
            <a:r>
              <a:rPr kumimoji="1" lang="ja-JP" altLang="en-US" sz="1600" dirty="0"/>
              <a:t>の間が緑，</a:t>
            </a:r>
            <a:r>
              <a:rPr kumimoji="1" lang="en-US" altLang="ja-JP" sz="1600" dirty="0"/>
              <a:t>3</a:t>
            </a:r>
            <a:r>
              <a:rPr kumimoji="1" lang="ja-JP" altLang="en-US" sz="1600" dirty="0"/>
              <a:t>から人差し指先端の</a:t>
            </a:r>
            <a:r>
              <a:rPr kumimoji="1" lang="en-US" altLang="ja-JP" sz="1600" dirty="0"/>
              <a:t>6</a:t>
            </a:r>
            <a:r>
              <a:rPr kumimoji="1" lang="ja-JP" altLang="en-US" sz="1600" dirty="0" err="1"/>
              <a:t>までが</a:t>
            </a:r>
            <a:r>
              <a:rPr kumimoji="1" lang="ja-JP" altLang="en-US" sz="1600" dirty="0"/>
              <a:t>青，四角柱断面の</a:t>
            </a:r>
            <a:r>
              <a:rPr kumimoji="1" lang="en-US" altLang="ja-JP" sz="1600" dirty="0"/>
              <a:t>7</a:t>
            </a:r>
            <a:r>
              <a:rPr kumimoji="1" lang="ja-JP" altLang="en-US" sz="1600" dirty="0"/>
              <a:t>～</a:t>
            </a:r>
            <a:r>
              <a:rPr kumimoji="1" lang="en-US" altLang="ja-JP" sz="1600" dirty="0"/>
              <a:t>10</a:t>
            </a:r>
            <a:r>
              <a:rPr kumimoji="1" lang="ja-JP" altLang="en-US" sz="1600" dirty="0" err="1"/>
              <a:t>までの</a:t>
            </a:r>
            <a:r>
              <a:rPr kumimoji="1" lang="ja-JP" altLang="en-US" sz="1600" dirty="0"/>
              <a:t>４か所が紫，線幅２で指定した例です．</a:t>
            </a:r>
            <a:endParaRPr kumimoji="1" lang="en-US" altLang="ja-JP" sz="1600" dirty="0"/>
          </a:p>
        </p:txBody>
      </p:sp>
      <p:pic>
        <p:nvPicPr>
          <p:cNvPr id="3" name="図 2">
            <a:extLst>
              <a:ext uri="{FF2B5EF4-FFF2-40B4-BE49-F238E27FC236}">
                <a16:creationId xmlns:a16="http://schemas.microsoft.com/office/drawing/2014/main" id="{8A3A0BB1-214B-4CE4-9A66-6A88349F9BBD}"/>
              </a:ext>
            </a:extLst>
          </p:cNvPr>
          <p:cNvPicPr>
            <a:picLocks noChangeAspect="1"/>
          </p:cNvPicPr>
          <p:nvPr/>
        </p:nvPicPr>
        <p:blipFill rotWithShape="1">
          <a:blip r:embed="rId2"/>
          <a:srcRect t="7279"/>
          <a:stretch/>
        </p:blipFill>
        <p:spPr>
          <a:xfrm>
            <a:off x="5387688" y="3784349"/>
            <a:ext cx="3943900" cy="2747038"/>
          </a:xfrm>
          <a:prstGeom prst="rect">
            <a:avLst/>
          </a:prstGeom>
          <a:ln>
            <a:solidFill>
              <a:schemeClr val="tx1"/>
            </a:solidFill>
          </a:ln>
        </p:spPr>
      </p:pic>
      <p:pic>
        <p:nvPicPr>
          <p:cNvPr id="6" name="図 5">
            <a:extLst>
              <a:ext uri="{FF2B5EF4-FFF2-40B4-BE49-F238E27FC236}">
                <a16:creationId xmlns:a16="http://schemas.microsoft.com/office/drawing/2014/main" id="{4C486AA6-62C5-4879-AA65-EF2240FFBB0F}"/>
              </a:ext>
            </a:extLst>
          </p:cNvPr>
          <p:cNvPicPr>
            <a:picLocks noChangeAspect="1"/>
          </p:cNvPicPr>
          <p:nvPr/>
        </p:nvPicPr>
        <p:blipFill rotWithShape="1">
          <a:blip r:embed="rId3">
            <a:extLst>
              <a:ext uri="{28A0092B-C50C-407E-A947-70E740481C1C}">
                <a14:useLocalDpi xmlns:a14="http://schemas.microsoft.com/office/drawing/2010/main" val="0"/>
              </a:ext>
            </a:extLst>
          </a:blip>
          <a:srcRect l="15172" r="20853" b="16814"/>
          <a:stretch/>
        </p:blipFill>
        <p:spPr>
          <a:xfrm>
            <a:off x="669957" y="3646794"/>
            <a:ext cx="3943900" cy="2884593"/>
          </a:xfrm>
          <a:prstGeom prst="rect">
            <a:avLst/>
          </a:prstGeom>
        </p:spPr>
      </p:pic>
    </p:spTree>
    <p:extLst>
      <p:ext uri="{BB962C8B-B14F-4D97-AF65-F5344CB8AC3E}">
        <p14:creationId xmlns:p14="http://schemas.microsoft.com/office/powerpoint/2010/main" val="42525792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シリーズの実行環境構築</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729675"/>
          </a:xfrm>
          <a:prstGeom prst="rect">
            <a:avLst/>
          </a:prstGeom>
          <a:noFill/>
        </p:spPr>
        <p:txBody>
          <a:bodyPr wrap="square" rtlCol="0">
            <a:spAutoFit/>
          </a:bodyPr>
          <a:lstStyle/>
          <a:p>
            <a:pPr algn="just">
              <a:lnSpc>
                <a:spcPct val="120000"/>
              </a:lnSpc>
            </a:pPr>
            <a:r>
              <a:rPr kumimoji="1" lang="ja-JP" altLang="en-US" b="1" dirty="0"/>
              <a:t>（動作確認済み環境）</a:t>
            </a:r>
          </a:p>
          <a:p>
            <a:pPr algn="just">
              <a:lnSpc>
                <a:spcPct val="120000"/>
              </a:lnSpc>
            </a:pPr>
            <a:r>
              <a:rPr kumimoji="1" lang="ja-JP" altLang="en-US" dirty="0"/>
              <a:t>　</a:t>
            </a:r>
            <a:r>
              <a:rPr kumimoji="1" lang="en-US" altLang="ja-JP" dirty="0"/>
              <a:t>Windows10</a:t>
            </a:r>
            <a:r>
              <a:rPr kumimoji="1" lang="ja-JP" altLang="en-US" dirty="0"/>
              <a:t>＋</a:t>
            </a:r>
            <a:r>
              <a:rPr kumimoji="1" lang="en-US" altLang="ja-JP" dirty="0"/>
              <a:t>Processing3.5.4 (64bit) </a:t>
            </a:r>
            <a:r>
              <a:rPr kumimoji="1" lang="ja-JP" altLang="en-US" dirty="0"/>
              <a:t>です．</a:t>
            </a:r>
            <a:endParaRPr kumimoji="1" lang="en-US" altLang="ja-JP" dirty="0"/>
          </a:p>
          <a:p>
            <a:pPr algn="just">
              <a:lnSpc>
                <a:spcPct val="120000"/>
              </a:lnSpc>
            </a:pPr>
            <a:r>
              <a:rPr kumimoji="1" lang="ja-JP" altLang="en-US" dirty="0"/>
              <a:t>　</a:t>
            </a:r>
            <a:r>
              <a:rPr kumimoji="1" lang="en-US" altLang="ja-JP" dirty="0" err="1"/>
              <a:t>Gokuraku</a:t>
            </a:r>
            <a:r>
              <a:rPr kumimoji="1" lang="ja-JP" altLang="en-US" dirty="0"/>
              <a:t>シリーズは</a:t>
            </a:r>
            <a:r>
              <a:rPr kumimoji="1" lang="en-US" altLang="ja-JP" dirty="0"/>
              <a:t>Processing</a:t>
            </a:r>
            <a:r>
              <a:rPr kumimoji="1" lang="ja-JP" altLang="en-US" dirty="0"/>
              <a:t>上で動作するように作成されています．パス区切りに関しては，</a:t>
            </a:r>
            <a:r>
              <a:rPr kumimoji="1" lang="en-US" altLang="ja-JP" dirty="0"/>
              <a:t>MacOS/Linux</a:t>
            </a:r>
            <a:r>
              <a:rPr kumimoji="1" lang="ja-JP" altLang="en-US" dirty="0" err="1"/>
              <a:t>にも</a:t>
            </a:r>
            <a:r>
              <a:rPr kumimoji="1" lang="ja-JP" altLang="en-US" dirty="0"/>
              <a:t>配慮して，環境ごとに</a:t>
            </a:r>
            <a:r>
              <a:rPr kumimoji="1" lang="en-US" altLang="ja-JP" dirty="0"/>
              <a:t>’\’</a:t>
            </a:r>
            <a:r>
              <a:rPr kumimoji="1" lang="ja-JP" altLang="en-US" dirty="0"/>
              <a:t>と</a:t>
            </a:r>
            <a:r>
              <a:rPr kumimoji="1" lang="en-US" altLang="ja-JP" dirty="0"/>
              <a:t>’/’</a:t>
            </a:r>
            <a:r>
              <a:rPr kumimoji="1" lang="ja-JP" altLang="en-US" dirty="0"/>
              <a:t>を使い分けるように作成しています．ただし，</a:t>
            </a:r>
            <a:r>
              <a:rPr kumimoji="1" lang="en-US" altLang="ja-JP" dirty="0"/>
              <a:t>MacOS</a:t>
            </a:r>
            <a:r>
              <a:rPr kumimoji="1" lang="ja-JP" altLang="en-US" dirty="0"/>
              <a:t>版</a:t>
            </a:r>
            <a:r>
              <a:rPr kumimoji="1" lang="en-US" altLang="ja-JP" dirty="0"/>
              <a:t>/Linux</a:t>
            </a:r>
            <a:r>
              <a:rPr kumimoji="1" lang="ja-JP" altLang="en-US" dirty="0"/>
              <a:t>版の</a:t>
            </a:r>
            <a:r>
              <a:rPr kumimoji="1" lang="en-US" altLang="ja-JP" dirty="0"/>
              <a:t>Processing</a:t>
            </a:r>
            <a:r>
              <a:rPr kumimoji="1" lang="ja-JP" altLang="en-US" dirty="0"/>
              <a:t>では動作確認を行っていません．</a:t>
            </a:r>
            <a:endParaRPr kumimoji="1" lang="en-US" altLang="ja-JP" dirty="0"/>
          </a:p>
          <a:p>
            <a:pPr algn="just">
              <a:lnSpc>
                <a:spcPct val="120000"/>
              </a:lnSpc>
            </a:pPr>
            <a:endParaRPr kumimoji="1" lang="en-US" altLang="ja-JP" dirty="0"/>
          </a:p>
          <a:p>
            <a:pPr algn="just">
              <a:lnSpc>
                <a:spcPct val="120000"/>
              </a:lnSpc>
            </a:pPr>
            <a:r>
              <a:rPr kumimoji="1" lang="ja-JP" altLang="en-US" b="1" dirty="0"/>
              <a:t>（動作環境の構築）</a:t>
            </a:r>
          </a:p>
          <a:p>
            <a:pPr algn="just">
              <a:lnSpc>
                <a:spcPct val="120000"/>
              </a:lnSpc>
            </a:pPr>
            <a:r>
              <a:rPr kumimoji="1" lang="ja-JP" altLang="en-US" dirty="0"/>
              <a:t>　</a:t>
            </a:r>
            <a:r>
              <a:rPr kumimoji="1" lang="en-US" altLang="ja-JP" dirty="0"/>
              <a:t>Processing</a:t>
            </a:r>
            <a:r>
              <a:rPr kumimoji="1" lang="ja-JP" altLang="en-US" dirty="0"/>
              <a:t>の統合開発環境（</a:t>
            </a:r>
            <a:r>
              <a:rPr kumimoji="1" lang="en-US" altLang="ja-JP" dirty="0"/>
              <a:t>IDE</a:t>
            </a:r>
            <a:r>
              <a:rPr kumimoji="1" lang="ja-JP" altLang="en-US" dirty="0"/>
              <a:t>）は，以下の</a:t>
            </a:r>
            <a:r>
              <a:rPr kumimoji="1" lang="en-US" altLang="ja-JP" dirty="0"/>
              <a:t>Processing</a:t>
            </a:r>
            <a:r>
              <a:rPr kumimoji="1" lang="ja-JP" altLang="en-US" dirty="0"/>
              <a:t>公式サイトのダウンロードページからダウンロードできます．</a:t>
            </a:r>
            <a:r>
              <a:rPr kumimoji="1" lang="en-US" altLang="ja-JP" dirty="0">
                <a:hlinkClick r:id="rId2"/>
              </a:rPr>
              <a:t>https://processing.org/download/</a:t>
            </a:r>
            <a:endParaRPr kumimoji="1" lang="en-US" altLang="ja-JP" dirty="0"/>
          </a:p>
          <a:p>
            <a:pPr algn="just">
              <a:lnSpc>
                <a:spcPct val="120000"/>
              </a:lnSpc>
            </a:pPr>
            <a:r>
              <a:rPr kumimoji="1" lang="ja-JP" altLang="en-US" dirty="0"/>
              <a:t>　特にインストール作業は必要ありません．たとえばダウンロードした</a:t>
            </a:r>
            <a:r>
              <a:rPr kumimoji="1" lang="en-US" altLang="ja-JP" dirty="0"/>
              <a:t>ZIP</a:t>
            </a:r>
            <a:r>
              <a:rPr kumimoji="1" lang="ja-JP" altLang="en-US" dirty="0"/>
              <a:t>ファイルを</a:t>
            </a:r>
            <a:r>
              <a:rPr kumimoji="1" lang="en-US" altLang="ja-JP" dirty="0"/>
              <a:t>USB</a:t>
            </a:r>
            <a:r>
              <a:rPr kumimoji="1" lang="ja-JP" altLang="en-US" dirty="0"/>
              <a:t>メモリー上に解凍して，その上で</a:t>
            </a:r>
            <a:r>
              <a:rPr kumimoji="1" lang="en-US" altLang="ja-JP" dirty="0"/>
              <a:t>Processing</a:t>
            </a:r>
            <a:r>
              <a:rPr kumimoji="1" lang="ja-JP" altLang="en-US" dirty="0"/>
              <a:t>の統合開発環境を実行しても動作します．</a:t>
            </a:r>
            <a:endParaRPr kumimoji="1" lang="en-US" altLang="ja-JP" dirty="0"/>
          </a:p>
        </p:txBody>
      </p:sp>
      <p:pic>
        <p:nvPicPr>
          <p:cNvPr id="3" name="図 2">
            <a:extLst>
              <a:ext uri="{FF2B5EF4-FFF2-40B4-BE49-F238E27FC236}">
                <a16:creationId xmlns:a16="http://schemas.microsoft.com/office/drawing/2014/main" id="{89196F62-136D-48D5-B6AE-55F1846E86E2}"/>
              </a:ext>
            </a:extLst>
          </p:cNvPr>
          <p:cNvPicPr>
            <a:picLocks noChangeAspect="1"/>
          </p:cNvPicPr>
          <p:nvPr/>
        </p:nvPicPr>
        <p:blipFill>
          <a:blip r:embed="rId3"/>
          <a:stretch>
            <a:fillRect/>
          </a:stretch>
        </p:blipFill>
        <p:spPr>
          <a:xfrm>
            <a:off x="5253083" y="4508626"/>
            <a:ext cx="4526168" cy="2232083"/>
          </a:xfrm>
          <a:prstGeom prst="rect">
            <a:avLst/>
          </a:prstGeom>
          <a:ln>
            <a:solidFill>
              <a:schemeClr val="tx1"/>
            </a:solidFill>
          </a:ln>
        </p:spPr>
      </p:pic>
      <p:sp>
        <p:nvSpPr>
          <p:cNvPr id="5" name="テキスト ボックス 4">
            <a:extLst>
              <a:ext uri="{FF2B5EF4-FFF2-40B4-BE49-F238E27FC236}">
                <a16:creationId xmlns:a16="http://schemas.microsoft.com/office/drawing/2014/main" id="{8EF2E7E9-5CC0-4B5A-BE2C-CF05A95B950A}"/>
              </a:ext>
            </a:extLst>
          </p:cNvPr>
          <p:cNvSpPr txBox="1"/>
          <p:nvPr/>
        </p:nvSpPr>
        <p:spPr>
          <a:xfrm>
            <a:off x="443620" y="4593405"/>
            <a:ext cx="4653481" cy="2062103"/>
          </a:xfrm>
          <a:prstGeom prst="rect">
            <a:avLst/>
          </a:prstGeom>
          <a:noFill/>
        </p:spPr>
        <p:txBody>
          <a:bodyPr wrap="square" rtlCol="0">
            <a:spAutoFit/>
          </a:bodyPr>
          <a:lstStyle/>
          <a:p>
            <a:pPr algn="just"/>
            <a:r>
              <a:rPr kumimoji="1" lang="en-US" altLang="ja-JP" sz="1600" dirty="0"/>
              <a:t>※ Ver.2.2</a:t>
            </a:r>
            <a:r>
              <a:rPr kumimoji="1" lang="ja-JP" altLang="en-US" sz="1600" dirty="0"/>
              <a:t>から日本語フォントに対応しました（初期値は</a:t>
            </a:r>
            <a:r>
              <a:rPr kumimoji="1" lang="en-US" altLang="ja-JP" sz="1600" dirty="0" err="1"/>
              <a:t>Meiryo</a:t>
            </a:r>
            <a:r>
              <a:rPr kumimoji="1" lang="ja-JP" altLang="en-US" sz="1600" dirty="0"/>
              <a:t>）．環境によっては選択したフォントを利用できないかも知れません．その場合は</a:t>
            </a:r>
            <a:r>
              <a:rPr kumimoji="1" lang="en-US" altLang="ja-JP" sz="1600" dirty="0" err="1"/>
              <a:t>header.pde</a:t>
            </a:r>
            <a:r>
              <a:rPr kumimoji="1" lang="ja-JP" altLang="en-US" sz="1600" dirty="0"/>
              <a:t>内の</a:t>
            </a:r>
            <a:r>
              <a:rPr kumimoji="1" lang="en-US" altLang="ja-JP" sz="1600" dirty="0" err="1"/>
              <a:t>JapaneseFont</a:t>
            </a:r>
            <a:r>
              <a:rPr kumimoji="1" lang="ja-JP" altLang="en-US" sz="1600" dirty="0"/>
              <a:t>を変更して下さい．</a:t>
            </a:r>
            <a:endParaRPr kumimoji="1" lang="en-US" altLang="ja-JP" sz="1600" dirty="0"/>
          </a:p>
          <a:p>
            <a:pPr algn="just"/>
            <a:r>
              <a:rPr kumimoji="1" lang="en-US" altLang="ja-JP" sz="1600" dirty="0"/>
              <a:t>※ Processing</a:t>
            </a:r>
            <a:r>
              <a:rPr kumimoji="1" lang="ja-JP" altLang="en-US" sz="1600" dirty="0"/>
              <a:t>で読み込めても実行できない場合は，</a:t>
            </a:r>
            <a:r>
              <a:rPr kumimoji="1" lang="en-US" altLang="ja-JP" sz="1600" dirty="0"/>
              <a:t>Java Runtime Environment</a:t>
            </a:r>
            <a:r>
              <a:rPr kumimoji="1" lang="ja-JP" altLang="en-US" sz="1600" dirty="0"/>
              <a:t>のバージョンが古い可能性があります．</a:t>
            </a:r>
            <a:r>
              <a:rPr kumimoji="1" lang="en-US" altLang="ja-JP" sz="1600" dirty="0"/>
              <a:t>JRE</a:t>
            </a:r>
            <a:r>
              <a:rPr kumimoji="1" lang="ja-JP" altLang="en-US" sz="1600" dirty="0"/>
              <a:t>を更新してみて下さい．</a:t>
            </a:r>
          </a:p>
        </p:txBody>
      </p:sp>
    </p:spTree>
    <p:extLst>
      <p:ext uri="{BB962C8B-B14F-4D97-AF65-F5344CB8AC3E}">
        <p14:creationId xmlns:p14="http://schemas.microsoft.com/office/powerpoint/2010/main" val="23201576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シリーズの実行環境構築</a:t>
            </a:r>
            <a:r>
              <a:rPr kumimoji="1" lang="en-US" altLang="ja-JP" sz="2000" b="1" dirty="0"/>
              <a:t>】</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397277"/>
          </a:xfrm>
          <a:prstGeom prst="rect">
            <a:avLst/>
          </a:prstGeom>
          <a:noFill/>
        </p:spPr>
        <p:txBody>
          <a:bodyPr wrap="square" rtlCol="0">
            <a:spAutoFit/>
          </a:bodyPr>
          <a:lstStyle/>
          <a:p>
            <a:pPr algn="just">
              <a:lnSpc>
                <a:spcPct val="120000"/>
              </a:lnSpc>
            </a:pPr>
            <a:r>
              <a:rPr kumimoji="1" lang="ja-JP" altLang="en-US" b="1" dirty="0"/>
              <a:t>（最新版の</a:t>
            </a:r>
            <a:r>
              <a:rPr kumimoji="1" lang="en-US" altLang="ja-JP" b="1" dirty="0" err="1"/>
              <a:t>Gokuraku</a:t>
            </a:r>
            <a:r>
              <a:rPr kumimoji="1" lang="ja-JP" altLang="en-US" b="1" dirty="0"/>
              <a:t>シリーズのダウンロードと実行）</a:t>
            </a:r>
          </a:p>
          <a:p>
            <a:pPr algn="just">
              <a:lnSpc>
                <a:spcPct val="120000"/>
              </a:lnSpc>
            </a:pPr>
            <a:r>
              <a:rPr kumimoji="1" lang="ja-JP" altLang="en-US" dirty="0"/>
              <a:t>　</a:t>
            </a:r>
            <a:r>
              <a:rPr kumimoji="1" lang="en-US" altLang="ja-JP" dirty="0" err="1"/>
              <a:t>Gokuraku</a:t>
            </a:r>
            <a:r>
              <a:rPr kumimoji="1" lang="ja-JP" altLang="en-US" dirty="0"/>
              <a:t>シリーズのソースリストと</a:t>
            </a:r>
            <a:r>
              <a:rPr kumimoji="1" lang="en-US" altLang="ja-JP" dirty="0"/>
              <a:t>Windows</a:t>
            </a:r>
            <a:r>
              <a:rPr kumimoji="1" lang="ja-JP" altLang="en-US" dirty="0"/>
              <a:t>版実行形式を同梱した</a:t>
            </a:r>
            <a:r>
              <a:rPr kumimoji="1" lang="en-US" altLang="ja-JP" dirty="0"/>
              <a:t>ZIP</a:t>
            </a:r>
            <a:r>
              <a:rPr kumimoji="1" lang="ja-JP" altLang="en-US" dirty="0"/>
              <a:t>ファイルは以下の</a:t>
            </a:r>
            <a:r>
              <a:rPr kumimoji="1" lang="en-US" altLang="ja-JP" dirty="0"/>
              <a:t>OSDN</a:t>
            </a:r>
            <a:r>
              <a:rPr kumimoji="1" lang="ja-JP" altLang="en-US" dirty="0"/>
              <a:t>のサイトからダウンロードできます．</a:t>
            </a:r>
            <a:endParaRPr kumimoji="1" lang="en-US" altLang="ja-JP" dirty="0"/>
          </a:p>
          <a:p>
            <a:pPr algn="just">
              <a:lnSpc>
                <a:spcPct val="120000"/>
              </a:lnSpc>
            </a:pPr>
            <a:r>
              <a:rPr kumimoji="1" lang="ja-JP" altLang="en-US" dirty="0"/>
              <a:t>　　 </a:t>
            </a:r>
            <a:r>
              <a:rPr kumimoji="1" lang="en-US" altLang="ja-JP" dirty="0">
                <a:hlinkClick r:id="rId2"/>
              </a:rPr>
              <a:t>https://osdn.net/projects/gokurakumeasure/releases/</a:t>
            </a:r>
            <a:endParaRPr kumimoji="1" lang="en-US" altLang="ja-JP" dirty="0"/>
          </a:p>
          <a:p>
            <a:pPr algn="just">
              <a:lnSpc>
                <a:spcPct val="120000"/>
              </a:lnSpc>
            </a:pPr>
            <a:r>
              <a:rPr kumimoji="1" lang="en-US" altLang="ja-JP" dirty="0" err="1"/>
              <a:t>gokuraku_measure</a:t>
            </a:r>
            <a:r>
              <a:rPr kumimoji="1" lang="en-US" altLang="ja-JP" dirty="0"/>
              <a:t>-all-?.?.*.zip </a:t>
            </a:r>
            <a:r>
              <a:rPr kumimoji="1" lang="ja-JP" altLang="en-US" dirty="0"/>
              <a:t>に，</a:t>
            </a:r>
            <a:r>
              <a:rPr kumimoji="1" lang="en-US" altLang="ja-JP" dirty="0"/>
              <a:t>measure, merge, visualize</a:t>
            </a:r>
            <a:r>
              <a:rPr kumimoji="1" lang="ja-JP" altLang="en-US" dirty="0"/>
              <a:t>全てが含まれます．これらを好きなフォルダーに展開し，</a:t>
            </a:r>
            <a:r>
              <a:rPr kumimoji="1" lang="en-US" altLang="ja-JP" dirty="0"/>
              <a:t>Processing</a:t>
            </a:r>
            <a:r>
              <a:rPr kumimoji="1" lang="ja-JP" altLang="en-US" dirty="0"/>
              <a:t>から開けば実行可能です．</a:t>
            </a:r>
            <a:endParaRPr kumimoji="1" lang="en-US" altLang="ja-JP" dirty="0"/>
          </a:p>
          <a:p>
            <a:pPr algn="just">
              <a:lnSpc>
                <a:spcPct val="120000"/>
              </a:lnSpc>
            </a:pPr>
            <a:r>
              <a:rPr kumimoji="1" lang="ja-JP" altLang="en-US" dirty="0"/>
              <a:t>　各フォルダー内に</a:t>
            </a:r>
            <a:r>
              <a:rPr kumimoji="1" lang="en-US" altLang="ja-JP" dirty="0"/>
              <a:t>application.windows64</a:t>
            </a:r>
            <a:r>
              <a:rPr kumimoji="1" lang="ja-JP" altLang="en-US" dirty="0"/>
              <a:t>というフォルダーがあります．その中の</a:t>
            </a:r>
            <a:r>
              <a:rPr kumimoji="1" lang="en-US" altLang="ja-JP" dirty="0"/>
              <a:t>EXE</a:t>
            </a:r>
            <a:r>
              <a:rPr kumimoji="1" lang="ja-JP" altLang="en-US" dirty="0"/>
              <a:t>形式のファイルを実行すれば，</a:t>
            </a:r>
            <a:r>
              <a:rPr kumimoji="1" lang="en-US" altLang="ja-JP" dirty="0"/>
              <a:t>Processing</a:t>
            </a:r>
            <a:r>
              <a:rPr kumimoji="1" lang="ja-JP" altLang="en-US" dirty="0"/>
              <a:t>無しでも</a:t>
            </a:r>
            <a:r>
              <a:rPr kumimoji="1" lang="en-US" altLang="ja-JP" dirty="0"/>
              <a:t>Windows</a:t>
            </a:r>
            <a:r>
              <a:rPr kumimoji="1" lang="ja-JP" altLang="en-US" dirty="0"/>
              <a:t>（</a:t>
            </a:r>
            <a:r>
              <a:rPr kumimoji="1" lang="en-US" altLang="ja-JP" dirty="0"/>
              <a:t>64bit</a:t>
            </a:r>
            <a:r>
              <a:rPr kumimoji="1" lang="ja-JP" altLang="en-US" dirty="0"/>
              <a:t>環境）上で</a:t>
            </a:r>
            <a:r>
              <a:rPr kumimoji="1" lang="en-US" altLang="ja-JP" dirty="0" err="1"/>
              <a:t>Gokuraku</a:t>
            </a:r>
            <a:r>
              <a:rPr kumimoji="1" lang="ja-JP" altLang="en-US" dirty="0"/>
              <a:t>シリーズを実行できます．ただし</a:t>
            </a:r>
            <a:r>
              <a:rPr kumimoji="1" lang="en-US" altLang="ja-JP" dirty="0"/>
              <a:t>EXE</a:t>
            </a:r>
            <a:r>
              <a:rPr kumimoji="1" lang="ja-JP" altLang="en-US" dirty="0"/>
              <a:t>ファイル単体では動作しません．その下にある</a:t>
            </a:r>
            <a:r>
              <a:rPr kumimoji="1" lang="en-US" altLang="ja-JP" dirty="0"/>
              <a:t>java, lib, source</a:t>
            </a:r>
            <a:r>
              <a:rPr kumimoji="1" lang="ja-JP" altLang="en-US" dirty="0"/>
              <a:t>のフォルダーのファイルも必要です．</a:t>
            </a:r>
            <a:endParaRPr kumimoji="1" lang="en-US" altLang="ja-JP" dirty="0"/>
          </a:p>
        </p:txBody>
      </p:sp>
      <p:pic>
        <p:nvPicPr>
          <p:cNvPr id="3" name="図 2">
            <a:extLst>
              <a:ext uri="{FF2B5EF4-FFF2-40B4-BE49-F238E27FC236}">
                <a16:creationId xmlns:a16="http://schemas.microsoft.com/office/drawing/2014/main" id="{F27D402C-678D-48F0-96DE-7101C04D4C2D}"/>
              </a:ext>
            </a:extLst>
          </p:cNvPr>
          <p:cNvPicPr>
            <a:picLocks noChangeAspect="1"/>
          </p:cNvPicPr>
          <p:nvPr/>
        </p:nvPicPr>
        <p:blipFill>
          <a:blip r:embed="rId3"/>
          <a:stretch>
            <a:fillRect/>
          </a:stretch>
        </p:blipFill>
        <p:spPr>
          <a:xfrm>
            <a:off x="5346008" y="3892991"/>
            <a:ext cx="4478510" cy="2841284"/>
          </a:xfrm>
          <a:prstGeom prst="rect">
            <a:avLst/>
          </a:prstGeom>
          <a:ln>
            <a:solidFill>
              <a:schemeClr val="tx1"/>
            </a:solidFill>
          </a:ln>
        </p:spPr>
      </p:pic>
    </p:spTree>
    <p:extLst>
      <p:ext uri="{BB962C8B-B14F-4D97-AF65-F5344CB8AC3E}">
        <p14:creationId xmlns:p14="http://schemas.microsoft.com/office/powerpoint/2010/main" val="28315664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3397277"/>
          </a:xfrm>
          <a:prstGeom prst="rect">
            <a:avLst/>
          </a:prstGeom>
          <a:noFill/>
        </p:spPr>
        <p:txBody>
          <a:bodyPr wrap="square" rtlCol="0">
            <a:spAutoFit/>
          </a:bodyPr>
          <a:lstStyle/>
          <a:p>
            <a:pPr algn="just">
              <a:lnSpc>
                <a:spcPct val="120000"/>
              </a:lnSpc>
            </a:pPr>
            <a:r>
              <a:rPr kumimoji="1" lang="ja-JP" altLang="en-US" b="1" dirty="0"/>
              <a:t>（動画の処理）</a:t>
            </a:r>
          </a:p>
          <a:p>
            <a:pPr>
              <a:lnSpc>
                <a:spcPct val="120000"/>
              </a:lnSpc>
            </a:pPr>
            <a:r>
              <a:rPr kumimoji="1" lang="en-US" altLang="ja-JP" dirty="0" err="1"/>
              <a:t>AviUtil</a:t>
            </a:r>
            <a:r>
              <a:rPr kumimoji="1" lang="ja-JP" altLang="en-US" dirty="0"/>
              <a:t>（</a:t>
            </a:r>
            <a:r>
              <a:rPr kumimoji="1" lang="en-US" altLang="ja-JP" dirty="0"/>
              <a:t>KEN</a:t>
            </a:r>
            <a:r>
              <a:rPr kumimoji="1" lang="ja-JP" altLang="en-US" dirty="0" err="1"/>
              <a:t>くん</a:t>
            </a:r>
            <a:r>
              <a:rPr kumimoji="1" lang="ja-JP" altLang="en-US" dirty="0"/>
              <a:t>作）</a:t>
            </a:r>
            <a:r>
              <a:rPr kumimoji="1" lang="en-US" altLang="ja-JP" dirty="0"/>
              <a:t>					</a:t>
            </a:r>
            <a:r>
              <a:rPr kumimoji="1" lang="ja-JP" altLang="en-US" dirty="0"/>
              <a:t>：</a:t>
            </a:r>
            <a:r>
              <a:rPr kumimoji="1" lang="en-US" altLang="ja-JP" dirty="0">
                <a:hlinkClick r:id="rId2"/>
              </a:rPr>
              <a:t>http://spring-fragrance.mints.ne.jp/aviutl/</a:t>
            </a:r>
            <a:br>
              <a:rPr kumimoji="1" lang="en-US" altLang="ja-JP" dirty="0"/>
            </a:br>
            <a:r>
              <a:rPr kumimoji="1" lang="ja-JP" altLang="en-US" dirty="0"/>
              <a:t>　＋拡張編集プラグイン（</a:t>
            </a:r>
            <a:r>
              <a:rPr kumimoji="1" lang="en-US" altLang="ja-JP" dirty="0"/>
              <a:t>KEN</a:t>
            </a:r>
            <a:r>
              <a:rPr kumimoji="1" lang="ja-JP" altLang="en-US" dirty="0" err="1"/>
              <a:t>くん</a:t>
            </a:r>
            <a:r>
              <a:rPr kumimoji="1" lang="ja-JP" altLang="en-US" dirty="0"/>
              <a:t>作）</a:t>
            </a:r>
            <a:r>
              <a:rPr kumimoji="1" lang="en-US" altLang="ja-JP" dirty="0"/>
              <a:t>	</a:t>
            </a:r>
            <a:r>
              <a:rPr kumimoji="1" lang="ja-JP" altLang="en-US" dirty="0"/>
              <a:t>：同上（</a:t>
            </a:r>
            <a:r>
              <a:rPr kumimoji="1" lang="en-US" altLang="ja-JP" dirty="0"/>
              <a:t>exedit92.zip</a:t>
            </a:r>
            <a:r>
              <a:rPr kumimoji="1" lang="ja-JP" altLang="en-US" dirty="0"/>
              <a:t>）</a:t>
            </a:r>
            <a:br>
              <a:rPr kumimoji="1" lang="en-US" altLang="ja-JP" dirty="0"/>
            </a:br>
            <a:r>
              <a:rPr kumimoji="1" lang="ja-JP" altLang="en-US" dirty="0"/>
              <a:t>　＋</a:t>
            </a:r>
            <a:r>
              <a:rPr kumimoji="1" lang="en-US" altLang="ja-JP" dirty="0"/>
              <a:t>MP4</a:t>
            </a:r>
            <a:r>
              <a:rPr kumimoji="1" lang="ja-JP" altLang="en-US" dirty="0"/>
              <a:t>入力プラグイン（</a:t>
            </a:r>
            <a:r>
              <a:rPr lang="en-US" altLang="ja-JP" dirty="0" err="1"/>
              <a:t>muken</a:t>
            </a:r>
            <a:r>
              <a:rPr lang="ja-JP" altLang="en-US" dirty="0"/>
              <a:t>氏</a:t>
            </a:r>
            <a:r>
              <a:rPr kumimoji="1" lang="ja-JP" altLang="en-US" dirty="0"/>
              <a:t>作）</a:t>
            </a:r>
            <a:r>
              <a:rPr kumimoji="1" lang="en-US" altLang="ja-JP" dirty="0"/>
              <a:t>	</a:t>
            </a:r>
            <a:r>
              <a:rPr kumimoji="1" lang="ja-JP" altLang="en-US" dirty="0"/>
              <a:t>：</a:t>
            </a:r>
            <a:r>
              <a:rPr kumimoji="1" lang="en-US" altLang="ja-JP" dirty="0">
                <a:hlinkClick r:id="rId3"/>
              </a:rPr>
              <a:t>https://pop.4-bit.jp/?page_id=7929</a:t>
            </a:r>
            <a:endParaRPr kumimoji="1" lang="en-US" altLang="ja-JP" dirty="0"/>
          </a:p>
          <a:p>
            <a:pPr>
              <a:lnSpc>
                <a:spcPct val="120000"/>
              </a:lnSpc>
            </a:pPr>
            <a:r>
              <a:rPr kumimoji="1" lang="ja-JP" altLang="en-US" dirty="0"/>
              <a:t>　＋かんたん</a:t>
            </a:r>
            <a:r>
              <a:rPr kumimoji="1" lang="en-US" altLang="ja-JP" dirty="0"/>
              <a:t>MP4</a:t>
            </a:r>
            <a:r>
              <a:rPr kumimoji="1" lang="ja-JP" altLang="en-US" dirty="0"/>
              <a:t>出力</a:t>
            </a:r>
            <a:r>
              <a:rPr kumimoji="1" lang="en-US" altLang="ja-JP" dirty="0"/>
              <a:t>					</a:t>
            </a:r>
            <a:r>
              <a:rPr kumimoji="1" lang="ja-JP" altLang="en-US" dirty="0"/>
              <a:t>：</a:t>
            </a:r>
            <a:r>
              <a:rPr kumimoji="1" lang="en-US" altLang="ja-JP" dirty="0">
                <a:hlinkClick r:id="rId4"/>
              </a:rPr>
              <a:t>https://aoytsk.blog.jp/aviutl/34586383.html</a:t>
            </a:r>
            <a:br>
              <a:rPr kumimoji="1" lang="en-US" altLang="ja-JP" dirty="0"/>
            </a:br>
            <a:r>
              <a:rPr kumimoji="1" lang="ja-JP" altLang="en-US" dirty="0"/>
              <a:t>　＋</a:t>
            </a:r>
            <a:r>
              <a:rPr kumimoji="1" lang="en-US" altLang="ja-JP" dirty="0"/>
              <a:t>JPEG</a:t>
            </a:r>
            <a:r>
              <a:rPr kumimoji="1" lang="ja-JP" altLang="en-US" dirty="0"/>
              <a:t>連番出力プラグイン（うえぽん氏作）：</a:t>
            </a:r>
            <a:r>
              <a:rPr kumimoji="1" lang="en-US" altLang="ja-JP" dirty="0">
                <a:hlinkClick r:id="rId5"/>
              </a:rPr>
              <a:t>http://auf.jpn.xxxxxxxx.jp/</a:t>
            </a:r>
            <a:br>
              <a:rPr kumimoji="1" lang="en-US" altLang="ja-JP" dirty="0"/>
            </a:br>
            <a:r>
              <a:rPr kumimoji="1" lang="en-US" altLang="ja-JP" dirty="0" err="1"/>
              <a:t>FFmpeg</a:t>
            </a:r>
            <a:r>
              <a:rPr kumimoji="1" lang="ja-JP" altLang="en-US" dirty="0"/>
              <a:t>（</a:t>
            </a:r>
            <a:r>
              <a:rPr kumimoji="1" lang="en-US" altLang="ja-JP" dirty="0">
                <a:hlinkClick r:id="rId6"/>
              </a:rPr>
              <a:t>https://ffmpeg.org/</a:t>
            </a:r>
            <a:r>
              <a:rPr kumimoji="1" lang="ja-JP" altLang="en-US" dirty="0"/>
              <a:t>）を用いる方法もありますが，ここでは</a:t>
            </a:r>
            <a:r>
              <a:rPr kumimoji="1" lang="en-US" altLang="ja-JP" dirty="0" err="1"/>
              <a:t>AviUtil</a:t>
            </a:r>
            <a:r>
              <a:rPr kumimoji="1" lang="en-US" altLang="ja-JP" dirty="0"/>
              <a:t> +</a:t>
            </a:r>
            <a:r>
              <a:rPr kumimoji="1" lang="ja-JP" altLang="en-US" dirty="0"/>
              <a:t>プラグインを組み合わせる方法で説明します．まず</a:t>
            </a:r>
            <a:r>
              <a:rPr kumimoji="1" lang="en-US" altLang="ja-JP" dirty="0" err="1"/>
              <a:t>AviUtil</a:t>
            </a:r>
            <a:r>
              <a:rPr kumimoji="1" lang="ja-JP" altLang="en-US" dirty="0"/>
              <a:t>をダウンロードしてインストールします（</a:t>
            </a:r>
            <a:r>
              <a:rPr kumimoji="1" lang="en-US" altLang="ja-JP" dirty="0"/>
              <a:t>AviUtil110.zip</a:t>
            </a:r>
            <a:r>
              <a:rPr kumimoji="1" lang="ja-JP" altLang="en-US" dirty="0"/>
              <a:t>をダウンロードして適当なフォルダーに展開する）．</a:t>
            </a:r>
            <a:r>
              <a:rPr kumimoji="1" lang="en-US" altLang="ja-JP" dirty="0"/>
              <a:t>aviutil.exe</a:t>
            </a:r>
            <a:r>
              <a:rPr kumimoji="1" lang="ja-JP" altLang="en-US" dirty="0"/>
              <a:t>をダブルクリックして正常に起動することを確認後に，終了して下さい．</a:t>
            </a:r>
            <a:endParaRPr kumimoji="1" lang="en-US" altLang="ja-JP" dirty="0"/>
          </a:p>
        </p:txBody>
      </p:sp>
      <p:pic>
        <p:nvPicPr>
          <p:cNvPr id="4" name="図 3">
            <a:extLst>
              <a:ext uri="{FF2B5EF4-FFF2-40B4-BE49-F238E27FC236}">
                <a16:creationId xmlns:a16="http://schemas.microsoft.com/office/drawing/2014/main" id="{C74E159F-6896-47A0-9075-6321E5A46F50}"/>
              </a:ext>
            </a:extLst>
          </p:cNvPr>
          <p:cNvPicPr>
            <a:picLocks noChangeAspect="1"/>
          </p:cNvPicPr>
          <p:nvPr/>
        </p:nvPicPr>
        <p:blipFill>
          <a:blip r:embed="rId7"/>
          <a:stretch>
            <a:fillRect/>
          </a:stretch>
        </p:blipFill>
        <p:spPr>
          <a:xfrm>
            <a:off x="7592745" y="3974471"/>
            <a:ext cx="2168475" cy="2883528"/>
          </a:xfrm>
          <a:prstGeom prst="rect">
            <a:avLst/>
          </a:prstGeom>
        </p:spPr>
      </p:pic>
      <p:sp>
        <p:nvSpPr>
          <p:cNvPr id="6" name="テキスト ボックス 5">
            <a:extLst>
              <a:ext uri="{FF2B5EF4-FFF2-40B4-BE49-F238E27FC236}">
                <a16:creationId xmlns:a16="http://schemas.microsoft.com/office/drawing/2014/main" id="{A0CD2D1E-DAE6-41AA-B15A-5ECD046226C8}"/>
              </a:ext>
            </a:extLst>
          </p:cNvPr>
          <p:cNvSpPr txBox="1"/>
          <p:nvPr/>
        </p:nvSpPr>
        <p:spPr>
          <a:xfrm>
            <a:off x="443620" y="3997674"/>
            <a:ext cx="7149125" cy="2400081"/>
          </a:xfrm>
          <a:prstGeom prst="rect">
            <a:avLst/>
          </a:prstGeom>
          <a:noFill/>
        </p:spPr>
        <p:txBody>
          <a:bodyPr wrap="square" rtlCol="0">
            <a:spAutoFit/>
          </a:bodyPr>
          <a:lstStyle/>
          <a:p>
            <a:pPr algn="just">
              <a:lnSpc>
                <a:spcPct val="120000"/>
              </a:lnSpc>
            </a:pPr>
            <a:r>
              <a:rPr kumimoji="1" lang="ja-JP" altLang="en-US" dirty="0"/>
              <a:t>　次に，</a:t>
            </a:r>
            <a:r>
              <a:rPr kumimoji="1" lang="en-US" altLang="ja-JP" dirty="0"/>
              <a:t>aviutil.exe</a:t>
            </a:r>
            <a:r>
              <a:rPr kumimoji="1" lang="ja-JP" altLang="en-US" dirty="0"/>
              <a:t>の存在するフォルダーの下に，</a:t>
            </a:r>
            <a:r>
              <a:rPr kumimoji="1" lang="en-US" altLang="ja-JP" dirty="0"/>
              <a:t>Plugins</a:t>
            </a:r>
            <a:r>
              <a:rPr kumimoji="1" lang="ja-JP" altLang="en-US" dirty="0"/>
              <a:t>という名前のフォルダーを作成して，</a:t>
            </a:r>
            <a:r>
              <a:rPr kumimoji="1" lang="en-US" altLang="ja-JP" dirty="0"/>
              <a:t>L-SMASH_Works_r940_plugins.zip</a:t>
            </a:r>
            <a:r>
              <a:rPr kumimoji="1" lang="ja-JP" altLang="en-US" dirty="0"/>
              <a:t>の中から，</a:t>
            </a:r>
            <a:r>
              <a:rPr lang="en-US" altLang="ja-JP" dirty="0" err="1"/>
              <a:t>lwcolor.auc</a:t>
            </a:r>
            <a:r>
              <a:rPr lang="en-US" altLang="ja-JP" dirty="0"/>
              <a:t>, </a:t>
            </a:r>
            <a:r>
              <a:rPr lang="en-US" altLang="ja-JP" dirty="0" err="1"/>
              <a:t>lwdumper.auf</a:t>
            </a:r>
            <a:r>
              <a:rPr lang="en-US" altLang="ja-JP" dirty="0"/>
              <a:t>, </a:t>
            </a:r>
            <a:r>
              <a:rPr lang="en-US" altLang="ja-JP" dirty="0" err="1"/>
              <a:t>lwinput.aui</a:t>
            </a:r>
            <a:r>
              <a:rPr lang="en-US" altLang="ja-JP" dirty="0"/>
              <a:t>, </a:t>
            </a:r>
            <a:r>
              <a:rPr lang="en-US" altLang="ja-JP" dirty="0" err="1"/>
              <a:t>lwmuxer.auf</a:t>
            </a:r>
            <a:r>
              <a:rPr lang="ja-JP" altLang="en-US" dirty="0"/>
              <a:t>の４つのファイルをコピーします（</a:t>
            </a:r>
            <a:r>
              <a:rPr lang="ja-JP" altLang="en-US" dirty="0">
                <a:hlinkClick r:id="rId8"/>
              </a:rPr>
              <a:t>参考</a:t>
            </a:r>
            <a:r>
              <a:rPr lang="en-US" altLang="ja-JP" dirty="0">
                <a:hlinkClick r:id="rId8"/>
              </a:rPr>
              <a:t>URL</a:t>
            </a:r>
            <a:r>
              <a:rPr lang="ja-JP" altLang="en-US" dirty="0"/>
              <a:t>）．</a:t>
            </a:r>
            <a:endParaRPr lang="en-US" altLang="ja-JP" dirty="0"/>
          </a:p>
          <a:p>
            <a:pPr algn="just">
              <a:lnSpc>
                <a:spcPct val="120000"/>
              </a:lnSpc>
            </a:pPr>
            <a:r>
              <a:rPr kumimoji="1" lang="ja-JP" altLang="en-US" dirty="0"/>
              <a:t>　</a:t>
            </a:r>
            <a:r>
              <a:rPr kumimoji="1" lang="en-US" altLang="ja-JP" dirty="0" err="1"/>
              <a:t>AviUtil</a:t>
            </a:r>
            <a:r>
              <a:rPr kumimoji="1" lang="ja-JP" altLang="en-US" dirty="0"/>
              <a:t>を起動して，ファイル→環境設定→入力プラグインの優先度の設定で，右の図のように</a:t>
            </a:r>
            <a:r>
              <a:rPr kumimoji="1" lang="en-US" altLang="ja-JP" dirty="0"/>
              <a:t>L-SMASH Works File Reader</a:t>
            </a:r>
            <a:r>
              <a:rPr kumimoji="1" lang="ja-JP" altLang="en-US" dirty="0"/>
              <a:t>が存在すればＯＫです．これで</a:t>
            </a:r>
            <a:r>
              <a:rPr kumimoji="1" lang="en-US" altLang="ja-JP" dirty="0"/>
              <a:t>MP4</a:t>
            </a:r>
            <a:r>
              <a:rPr kumimoji="1" lang="ja-JP" altLang="en-US" dirty="0"/>
              <a:t>形式の動画を読み込めます．</a:t>
            </a:r>
            <a:endParaRPr kumimoji="1" lang="en-US" altLang="ja-JP" dirty="0"/>
          </a:p>
        </p:txBody>
      </p:sp>
    </p:spTree>
    <p:extLst>
      <p:ext uri="{BB962C8B-B14F-4D97-AF65-F5344CB8AC3E}">
        <p14:creationId xmlns:p14="http://schemas.microsoft.com/office/powerpoint/2010/main" val="6819575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9172820" cy="2400081"/>
          </a:xfrm>
          <a:prstGeom prst="rect">
            <a:avLst/>
          </a:prstGeom>
          <a:noFill/>
        </p:spPr>
        <p:txBody>
          <a:bodyPr wrap="square" rtlCol="0">
            <a:spAutoFit/>
          </a:bodyPr>
          <a:lstStyle/>
          <a:p>
            <a:pPr marL="285750" indent="-285750">
              <a:lnSpc>
                <a:spcPct val="120000"/>
              </a:lnSpc>
              <a:buFont typeface="Arial" panose="020B0604020202020204" pitchFamily="34" charset="0"/>
              <a:buChar char="•"/>
            </a:pPr>
            <a:r>
              <a:rPr kumimoji="1" lang="ja-JP" altLang="en-US" dirty="0"/>
              <a:t>続けて，連番</a:t>
            </a:r>
            <a:r>
              <a:rPr kumimoji="1" lang="en-US" altLang="ja-JP" dirty="0"/>
              <a:t>JPEG</a:t>
            </a:r>
            <a:r>
              <a:rPr kumimoji="1" lang="ja-JP" altLang="en-US" dirty="0"/>
              <a:t>画像出力のための「</a:t>
            </a:r>
            <a:r>
              <a:rPr kumimoji="1" lang="en-US" altLang="ja-JP" dirty="0"/>
              <a:t>JPEG3</a:t>
            </a:r>
            <a:r>
              <a:rPr kumimoji="1" lang="ja-JP" altLang="en-US" dirty="0"/>
              <a:t>点セット」を</a:t>
            </a:r>
            <a:r>
              <a:rPr kumimoji="1" lang="en-US" altLang="ja-JP" dirty="0"/>
              <a:t>Plugins</a:t>
            </a:r>
            <a:r>
              <a:rPr kumimoji="1" lang="ja-JP" altLang="en-US" dirty="0"/>
              <a:t>フォルダーに展開します．（</a:t>
            </a:r>
            <a:r>
              <a:rPr kumimoji="1" lang="en-US" altLang="ja-JP" dirty="0" err="1"/>
              <a:t>jpeg_input.aui</a:t>
            </a:r>
            <a:r>
              <a:rPr kumimoji="1" lang="en-US" altLang="ja-JP" dirty="0"/>
              <a:t>, </a:t>
            </a:r>
            <a:r>
              <a:rPr kumimoji="1" lang="en-US" altLang="ja-JP" dirty="0" err="1"/>
              <a:t>jpeg_output.auo</a:t>
            </a:r>
            <a:r>
              <a:rPr kumimoji="1" lang="en-US" altLang="ja-JP" dirty="0"/>
              <a:t>, </a:t>
            </a:r>
            <a:r>
              <a:rPr kumimoji="1" lang="en-US" altLang="ja-JP" dirty="0" err="1"/>
              <a:t>jpeg_print.auf</a:t>
            </a:r>
            <a:r>
              <a:rPr kumimoji="1" lang="ja-JP" altLang="en-US" dirty="0"/>
              <a:t>）</a:t>
            </a:r>
            <a:br>
              <a:rPr kumimoji="1" lang="en-US" altLang="ja-JP" dirty="0"/>
            </a:br>
            <a:r>
              <a:rPr kumimoji="1" lang="ja-JP" altLang="en-US" dirty="0"/>
              <a:t>ファイル→プラグイン出力に“連番</a:t>
            </a:r>
            <a:r>
              <a:rPr kumimoji="1" lang="en-US" altLang="ja-JP" dirty="0"/>
              <a:t>JPEG</a:t>
            </a:r>
            <a:r>
              <a:rPr kumimoji="1" lang="ja-JP" altLang="en-US" dirty="0"/>
              <a:t>出力（</a:t>
            </a:r>
            <a:r>
              <a:rPr kumimoji="1" lang="en-US" altLang="ja-JP" dirty="0"/>
              <a:t>YC48</a:t>
            </a:r>
            <a:r>
              <a:rPr kumimoji="1" lang="ja-JP" altLang="en-US" dirty="0"/>
              <a:t>）”が出現すれば正常に読み込まれています．</a:t>
            </a:r>
            <a:endParaRPr kumimoji="1" lang="en-US" altLang="ja-JP" dirty="0"/>
          </a:p>
          <a:p>
            <a:pPr marL="285750" indent="-285750" algn="just">
              <a:lnSpc>
                <a:spcPct val="120000"/>
              </a:lnSpc>
              <a:buFont typeface="Arial" panose="020B0604020202020204" pitchFamily="34" charset="0"/>
              <a:buChar char="•"/>
            </a:pPr>
            <a:r>
              <a:rPr kumimoji="1" lang="ja-JP" altLang="en-US" dirty="0"/>
              <a:t>かんたん</a:t>
            </a:r>
            <a:r>
              <a:rPr kumimoji="1" lang="en-US" altLang="ja-JP" dirty="0"/>
              <a:t>MP4</a:t>
            </a:r>
            <a:r>
              <a:rPr kumimoji="1" lang="ja-JP" altLang="en-US" dirty="0"/>
              <a:t>出力は，</a:t>
            </a:r>
            <a:r>
              <a:rPr kumimoji="1" lang="en-US" altLang="ja-JP" dirty="0"/>
              <a:t>easymp4.auo</a:t>
            </a:r>
            <a:r>
              <a:rPr kumimoji="1" lang="ja-JP" altLang="en-US" dirty="0"/>
              <a:t>を</a:t>
            </a:r>
            <a:r>
              <a:rPr kumimoji="1" lang="en-US" altLang="ja-JP" dirty="0"/>
              <a:t>Plugins</a:t>
            </a:r>
            <a:r>
              <a:rPr kumimoji="1" lang="ja-JP" altLang="en-US" dirty="0"/>
              <a:t>フォルダーにコピーします．</a:t>
            </a:r>
            <a:endParaRPr kumimoji="1" lang="en-US" altLang="ja-JP" dirty="0"/>
          </a:p>
          <a:p>
            <a:pPr marL="285750" indent="-285750" algn="just">
              <a:lnSpc>
                <a:spcPct val="120000"/>
              </a:lnSpc>
              <a:buFont typeface="Arial" panose="020B0604020202020204" pitchFamily="34" charset="0"/>
              <a:buChar char="•"/>
            </a:pPr>
            <a:r>
              <a:rPr kumimoji="1" lang="ja-JP" altLang="en-US" dirty="0"/>
              <a:t>拡張編集プラグインは，</a:t>
            </a:r>
            <a:r>
              <a:rPr kumimoji="1" lang="en-US" altLang="ja-JP" dirty="0"/>
              <a:t>Plugins</a:t>
            </a:r>
            <a:r>
              <a:rPr kumimoji="1" lang="ja-JP" altLang="en-US" dirty="0"/>
              <a:t>フォルダーではなく，</a:t>
            </a:r>
            <a:r>
              <a:rPr kumimoji="1" lang="en-US" altLang="ja-JP" dirty="0"/>
              <a:t>aviutil.exe</a:t>
            </a:r>
            <a:r>
              <a:rPr kumimoji="1" lang="ja-JP" altLang="en-US" dirty="0"/>
              <a:t>と同じフォルダー内に</a:t>
            </a:r>
            <a:r>
              <a:rPr kumimoji="1" lang="en-US" altLang="ja-JP" dirty="0"/>
              <a:t>ZIP</a:t>
            </a:r>
            <a:r>
              <a:rPr kumimoji="1" lang="ja-JP" altLang="en-US" dirty="0"/>
              <a:t>ファイル内の全ファイルを展開して下さい．</a:t>
            </a:r>
            <a:endParaRPr kumimoji="1" lang="en-US" altLang="ja-JP" dirty="0"/>
          </a:p>
        </p:txBody>
      </p:sp>
      <p:pic>
        <p:nvPicPr>
          <p:cNvPr id="3" name="図 2">
            <a:extLst>
              <a:ext uri="{FF2B5EF4-FFF2-40B4-BE49-F238E27FC236}">
                <a16:creationId xmlns:a16="http://schemas.microsoft.com/office/drawing/2014/main" id="{DC4E5FD4-19ED-4861-8BE6-D493C22A24E3}"/>
              </a:ext>
            </a:extLst>
          </p:cNvPr>
          <p:cNvPicPr>
            <a:picLocks noChangeAspect="1"/>
          </p:cNvPicPr>
          <p:nvPr/>
        </p:nvPicPr>
        <p:blipFill>
          <a:blip r:embed="rId2"/>
          <a:stretch>
            <a:fillRect/>
          </a:stretch>
        </p:blipFill>
        <p:spPr>
          <a:xfrm>
            <a:off x="7029964" y="3700138"/>
            <a:ext cx="2731256" cy="2992169"/>
          </a:xfrm>
          <a:prstGeom prst="rect">
            <a:avLst/>
          </a:prstGeom>
        </p:spPr>
      </p:pic>
    </p:spTree>
    <p:extLst>
      <p:ext uri="{BB962C8B-B14F-4D97-AF65-F5344CB8AC3E}">
        <p14:creationId xmlns:p14="http://schemas.microsoft.com/office/powerpoint/2010/main" val="21663659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動画から連番静止画像を生成</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43620" y="600397"/>
            <a:ext cx="7260954" cy="5059270"/>
          </a:xfrm>
          <a:prstGeom prst="rect">
            <a:avLst/>
          </a:prstGeom>
          <a:noFill/>
        </p:spPr>
        <p:txBody>
          <a:bodyPr wrap="square" rtlCol="0">
            <a:spAutoFit/>
          </a:bodyPr>
          <a:lstStyle/>
          <a:p>
            <a:pPr algn="just">
              <a:lnSpc>
                <a:spcPct val="120000"/>
              </a:lnSpc>
            </a:pPr>
            <a:r>
              <a:rPr kumimoji="1" lang="ja-JP" altLang="en-US" dirty="0"/>
              <a:t>　スマートフォンで動画を撮影しました．</a:t>
            </a:r>
            <a:r>
              <a:rPr kumimoji="1" lang="en-US" altLang="ja-JP" dirty="0" err="1"/>
              <a:t>AviUtil</a:t>
            </a:r>
            <a:r>
              <a:rPr kumimoji="1" lang="ja-JP" altLang="en-US" dirty="0"/>
              <a:t>で読み込むと，上下が逆さまでした．スマートフォンを逆さまにして撮影した影響かも知れません（</a:t>
            </a:r>
            <a:r>
              <a:rPr kumimoji="1" lang="en-US" altLang="ja-JP" dirty="0"/>
              <a:t>Windows</a:t>
            </a:r>
            <a:r>
              <a:rPr kumimoji="1" lang="ja-JP" altLang="en-US" dirty="0"/>
              <a:t>のプレイヤーなどで表示すると正常ですが）．</a:t>
            </a:r>
            <a:endParaRPr kumimoji="1" lang="en-US" altLang="ja-JP" dirty="0"/>
          </a:p>
          <a:p>
            <a:pPr algn="just">
              <a:lnSpc>
                <a:spcPct val="120000"/>
              </a:lnSpc>
            </a:pPr>
            <a:r>
              <a:rPr kumimoji="1" lang="ja-JP" altLang="en-US" dirty="0"/>
              <a:t>　</a:t>
            </a:r>
            <a:r>
              <a:rPr kumimoji="1" lang="en-US" altLang="ja-JP" dirty="0"/>
              <a:t>VideoStudio2021</a:t>
            </a:r>
            <a:r>
              <a:rPr kumimoji="1" lang="ja-JP" altLang="en-US" dirty="0"/>
              <a:t>で必要なシーンのみ切り取って再レンダリングして出力したところ，正しい向きに直りました．撮影時に気を付けるか，別のソフトウェアで修正が必要かも知れません．</a:t>
            </a:r>
            <a:endParaRPr kumimoji="1" lang="en-US" altLang="ja-JP" dirty="0"/>
          </a:p>
          <a:p>
            <a:pPr algn="just">
              <a:lnSpc>
                <a:spcPct val="120000"/>
              </a:lnSpc>
            </a:pPr>
            <a:r>
              <a:rPr kumimoji="1" lang="ja-JP" altLang="en-US" dirty="0"/>
              <a:t>　正常に読み込めたら出力しましょう．ファイル→プラグイン出力から，“連番</a:t>
            </a:r>
            <a:r>
              <a:rPr kumimoji="1" lang="en-US" altLang="ja-JP" dirty="0"/>
              <a:t>JPEG</a:t>
            </a:r>
            <a:r>
              <a:rPr kumimoji="1" lang="ja-JP" altLang="en-US" dirty="0"/>
              <a:t>出力（</a:t>
            </a:r>
            <a:r>
              <a:rPr kumimoji="1" lang="en-US" altLang="ja-JP" dirty="0"/>
              <a:t>YC48</a:t>
            </a:r>
            <a:r>
              <a:rPr kumimoji="1" lang="ja-JP" altLang="en-US" dirty="0"/>
              <a:t>）</a:t>
            </a:r>
            <a:r>
              <a:rPr kumimoji="1" lang="en-US" altLang="ja-JP" dirty="0"/>
              <a:t>”</a:t>
            </a:r>
            <a:r>
              <a:rPr kumimoji="1" lang="ja-JP" altLang="en-US" dirty="0"/>
              <a:t>を選択します．ファイル選択ダイアログボックスが表示されますので，ファイル名に例えば</a:t>
            </a:r>
            <a:r>
              <a:rPr kumimoji="1" lang="en-US" altLang="ja-JP" dirty="0"/>
              <a:t>”grasping”</a:t>
            </a:r>
            <a:r>
              <a:rPr kumimoji="1" lang="ja-JP" altLang="en-US" dirty="0" err="1"/>
              <a:t>のような</a:t>
            </a:r>
            <a:r>
              <a:rPr kumimoji="1" lang="ja-JP" altLang="en-US" dirty="0"/>
              <a:t>ファイル名を入力して保存を押します．入力したファイル名に</a:t>
            </a:r>
            <a:r>
              <a:rPr kumimoji="1" lang="en-US" altLang="ja-JP" dirty="0"/>
              <a:t>”-0000”</a:t>
            </a:r>
            <a:r>
              <a:rPr kumimoji="1" lang="ja-JP" altLang="en-US" dirty="0"/>
              <a:t>を追加した大量の</a:t>
            </a:r>
            <a:r>
              <a:rPr kumimoji="1" lang="en-US" altLang="ja-JP" dirty="0"/>
              <a:t>JPEG</a:t>
            </a:r>
            <a:r>
              <a:rPr kumimoji="1" lang="ja-JP" altLang="en-US" dirty="0"/>
              <a:t>ファイルが指定したフォルダーに生成されます．あとは，この静止画のフォルダーを</a:t>
            </a:r>
            <a:r>
              <a:rPr kumimoji="1" lang="en-US" altLang="ja-JP" dirty="0"/>
              <a:t>measure</a:t>
            </a:r>
            <a:r>
              <a:rPr kumimoji="1" lang="ja-JP" altLang="en-US" dirty="0"/>
              <a:t>で選択すれば計測開始です．</a:t>
            </a:r>
            <a:endParaRPr kumimoji="1" lang="en-US" altLang="ja-JP" dirty="0"/>
          </a:p>
          <a:p>
            <a:pPr algn="just">
              <a:lnSpc>
                <a:spcPct val="120000"/>
              </a:lnSpc>
            </a:pPr>
            <a:r>
              <a:rPr kumimoji="1" lang="ja-JP" altLang="en-US" dirty="0"/>
              <a:t>　今回の例では約４秒の動画ですので，秒間</a:t>
            </a:r>
            <a:r>
              <a:rPr kumimoji="1" lang="en-US" altLang="ja-JP" dirty="0"/>
              <a:t>30</a:t>
            </a:r>
            <a:r>
              <a:rPr kumimoji="1" lang="ja-JP" altLang="en-US" dirty="0"/>
              <a:t>コマで</a:t>
            </a:r>
            <a:r>
              <a:rPr kumimoji="1" lang="en-US" altLang="ja-JP" dirty="0"/>
              <a:t>136</a:t>
            </a:r>
            <a:r>
              <a:rPr kumimoji="1" lang="ja-JP" altLang="en-US" dirty="0"/>
              <a:t>枚の静止画が生成されました．</a:t>
            </a:r>
            <a:endParaRPr kumimoji="1" lang="en-US" altLang="ja-JP" dirty="0"/>
          </a:p>
        </p:txBody>
      </p:sp>
      <p:pic>
        <p:nvPicPr>
          <p:cNvPr id="3" name="図 2">
            <a:extLst>
              <a:ext uri="{FF2B5EF4-FFF2-40B4-BE49-F238E27FC236}">
                <a16:creationId xmlns:a16="http://schemas.microsoft.com/office/drawing/2014/main" id="{CE89A1C4-1514-4C65-9E26-B1C3FB6E3E8E}"/>
              </a:ext>
            </a:extLst>
          </p:cNvPr>
          <p:cNvPicPr>
            <a:picLocks noChangeAspect="1"/>
          </p:cNvPicPr>
          <p:nvPr/>
        </p:nvPicPr>
        <p:blipFill>
          <a:blip r:embed="rId2"/>
          <a:stretch>
            <a:fillRect/>
          </a:stretch>
        </p:blipFill>
        <p:spPr>
          <a:xfrm>
            <a:off x="7849354" y="574563"/>
            <a:ext cx="1911866" cy="1367322"/>
          </a:xfrm>
          <a:prstGeom prst="rect">
            <a:avLst/>
          </a:prstGeom>
        </p:spPr>
      </p:pic>
      <p:pic>
        <p:nvPicPr>
          <p:cNvPr id="5" name="図 4">
            <a:extLst>
              <a:ext uri="{FF2B5EF4-FFF2-40B4-BE49-F238E27FC236}">
                <a16:creationId xmlns:a16="http://schemas.microsoft.com/office/drawing/2014/main" id="{7436E663-7CA0-442C-B964-E96FAB8AA1ED}"/>
              </a:ext>
            </a:extLst>
          </p:cNvPr>
          <p:cNvPicPr>
            <a:picLocks noChangeAspect="1"/>
          </p:cNvPicPr>
          <p:nvPr/>
        </p:nvPicPr>
        <p:blipFill>
          <a:blip r:embed="rId3"/>
          <a:stretch>
            <a:fillRect/>
          </a:stretch>
        </p:blipFill>
        <p:spPr>
          <a:xfrm>
            <a:off x="7849354" y="2061678"/>
            <a:ext cx="1911866" cy="1367322"/>
          </a:xfrm>
          <a:prstGeom prst="rect">
            <a:avLst/>
          </a:prstGeom>
        </p:spPr>
      </p:pic>
    </p:spTree>
    <p:extLst>
      <p:ext uri="{BB962C8B-B14F-4D97-AF65-F5344CB8AC3E}">
        <p14:creationId xmlns:p14="http://schemas.microsoft.com/office/powerpoint/2010/main" val="3660084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lang="ja-JP" altLang="en-US" sz="2000" b="1" dirty="0"/>
              <a:t>イメージ</a:t>
            </a:r>
            <a:r>
              <a:rPr kumimoji="1" lang="en-US" altLang="ja-JP" sz="2000" b="1" dirty="0"/>
              <a:t>】</a:t>
            </a:r>
            <a:endParaRPr kumimoji="1" lang="ja-JP" altLang="en-US" sz="2000" b="1" dirty="0"/>
          </a:p>
        </p:txBody>
      </p:sp>
      <p:grpSp>
        <p:nvGrpSpPr>
          <p:cNvPr id="14" name="グループ化 13">
            <a:extLst>
              <a:ext uri="{FF2B5EF4-FFF2-40B4-BE49-F238E27FC236}">
                <a16:creationId xmlns:a16="http://schemas.microsoft.com/office/drawing/2014/main" id="{3C57D4BD-883C-4946-B14D-7EA253FEFFA7}"/>
              </a:ext>
            </a:extLst>
          </p:cNvPr>
          <p:cNvGrpSpPr/>
          <p:nvPr/>
        </p:nvGrpSpPr>
        <p:grpSpPr>
          <a:xfrm>
            <a:off x="1998628" y="1163297"/>
            <a:ext cx="7480652" cy="760825"/>
            <a:chOff x="1457608" y="1077364"/>
            <a:chExt cx="8267323" cy="840834"/>
          </a:xfrm>
        </p:grpSpPr>
        <p:sp>
          <p:nvSpPr>
            <p:cNvPr id="4" name="正方形/長方形 3">
              <a:extLst>
                <a:ext uri="{FF2B5EF4-FFF2-40B4-BE49-F238E27FC236}">
                  <a16:creationId xmlns:a16="http://schemas.microsoft.com/office/drawing/2014/main" id="{72953CC1-8150-4EE5-8D64-39AC045E1660}"/>
                </a:ext>
              </a:extLst>
            </p:cNvPr>
            <p:cNvSpPr/>
            <p:nvPr/>
          </p:nvSpPr>
          <p:spPr>
            <a:xfrm>
              <a:off x="1457608"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6" name="正方形/長方形 5">
              <a:extLst>
                <a:ext uri="{FF2B5EF4-FFF2-40B4-BE49-F238E27FC236}">
                  <a16:creationId xmlns:a16="http://schemas.microsoft.com/office/drawing/2014/main" id="{F09A6477-CDB2-45DE-A6E5-AAAE72975103}"/>
                </a:ext>
              </a:extLst>
            </p:cNvPr>
            <p:cNvSpPr/>
            <p:nvPr/>
          </p:nvSpPr>
          <p:spPr>
            <a:xfrm>
              <a:off x="3205304"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7" name="正方形/長方形 6">
              <a:extLst>
                <a:ext uri="{FF2B5EF4-FFF2-40B4-BE49-F238E27FC236}">
                  <a16:creationId xmlns:a16="http://schemas.microsoft.com/office/drawing/2014/main" id="{CEE8BF74-4D2C-4F85-9A2F-7EA36369C15F}"/>
                </a:ext>
              </a:extLst>
            </p:cNvPr>
            <p:cNvSpPr/>
            <p:nvPr/>
          </p:nvSpPr>
          <p:spPr>
            <a:xfrm>
              <a:off x="8448392"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8" name="正方形/長方形 7">
              <a:extLst>
                <a:ext uri="{FF2B5EF4-FFF2-40B4-BE49-F238E27FC236}">
                  <a16:creationId xmlns:a16="http://schemas.microsoft.com/office/drawing/2014/main" id="{2D740B99-59CE-46D5-99D9-E78F110C651D}"/>
                </a:ext>
              </a:extLst>
            </p:cNvPr>
            <p:cNvSpPr/>
            <p:nvPr/>
          </p:nvSpPr>
          <p:spPr>
            <a:xfrm>
              <a:off x="4953000"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sp>
          <p:nvSpPr>
            <p:cNvPr id="9" name="正方形/長方形 8">
              <a:extLst>
                <a:ext uri="{FF2B5EF4-FFF2-40B4-BE49-F238E27FC236}">
                  <a16:creationId xmlns:a16="http://schemas.microsoft.com/office/drawing/2014/main" id="{AE69C3F7-4F60-4E4D-AD21-D9F862E8E05D}"/>
                </a:ext>
              </a:extLst>
            </p:cNvPr>
            <p:cNvSpPr/>
            <p:nvPr/>
          </p:nvSpPr>
          <p:spPr>
            <a:xfrm>
              <a:off x="6700696" y="1077364"/>
              <a:ext cx="1276539" cy="840834"/>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静止画像</a:t>
              </a:r>
            </a:p>
          </p:txBody>
        </p:sp>
      </p:grpSp>
      <p:sp>
        <p:nvSpPr>
          <p:cNvPr id="17" name="正方形/長方形 16">
            <a:extLst>
              <a:ext uri="{FF2B5EF4-FFF2-40B4-BE49-F238E27FC236}">
                <a16:creationId xmlns:a16="http://schemas.microsoft.com/office/drawing/2014/main" id="{26B5C33A-F11E-4BC2-BBAD-44A23854D9BD}"/>
              </a:ext>
            </a:extLst>
          </p:cNvPr>
          <p:cNvSpPr/>
          <p:nvPr/>
        </p:nvSpPr>
        <p:spPr>
          <a:xfrm>
            <a:off x="1998628"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18" name="正方形/長方形 17">
            <a:extLst>
              <a:ext uri="{FF2B5EF4-FFF2-40B4-BE49-F238E27FC236}">
                <a16:creationId xmlns:a16="http://schemas.microsoft.com/office/drawing/2014/main" id="{81EBB2F0-F4FA-4F45-BA13-1A524B91C06D}"/>
              </a:ext>
            </a:extLst>
          </p:cNvPr>
          <p:cNvSpPr/>
          <p:nvPr/>
        </p:nvSpPr>
        <p:spPr>
          <a:xfrm>
            <a:off x="3580023"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19" name="正方形/長方形 18">
            <a:extLst>
              <a:ext uri="{FF2B5EF4-FFF2-40B4-BE49-F238E27FC236}">
                <a16:creationId xmlns:a16="http://schemas.microsoft.com/office/drawing/2014/main" id="{D17E2237-B589-4FBB-B045-ED8404084117}"/>
              </a:ext>
            </a:extLst>
          </p:cNvPr>
          <p:cNvSpPr/>
          <p:nvPr/>
        </p:nvSpPr>
        <p:spPr>
          <a:xfrm>
            <a:off x="8324209"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20" name="正方形/長方形 19">
            <a:extLst>
              <a:ext uri="{FF2B5EF4-FFF2-40B4-BE49-F238E27FC236}">
                <a16:creationId xmlns:a16="http://schemas.microsoft.com/office/drawing/2014/main" id="{E0F72259-2B2C-4D7D-B63B-FEDB32710091}"/>
              </a:ext>
            </a:extLst>
          </p:cNvPr>
          <p:cNvSpPr/>
          <p:nvPr/>
        </p:nvSpPr>
        <p:spPr>
          <a:xfrm>
            <a:off x="5161419"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sp>
        <p:nvSpPr>
          <p:cNvPr id="21" name="正方形/長方形 20">
            <a:extLst>
              <a:ext uri="{FF2B5EF4-FFF2-40B4-BE49-F238E27FC236}">
                <a16:creationId xmlns:a16="http://schemas.microsoft.com/office/drawing/2014/main" id="{8C4078B9-364A-4FE3-9B84-CC6E202ADA74}"/>
              </a:ext>
            </a:extLst>
          </p:cNvPr>
          <p:cNvSpPr/>
          <p:nvPr/>
        </p:nvSpPr>
        <p:spPr>
          <a:xfrm>
            <a:off x="6742814" y="2304535"/>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座標</a:t>
            </a:r>
            <a:br>
              <a:rPr kumimoji="1" lang="en-US" altLang="ja-JP" sz="1600" dirty="0">
                <a:solidFill>
                  <a:schemeClr val="tx1"/>
                </a:solidFill>
              </a:rPr>
            </a:br>
            <a:r>
              <a:rPr kumimoji="1" lang="ja-JP" altLang="en-US" sz="1600" dirty="0">
                <a:solidFill>
                  <a:schemeClr val="tx1"/>
                </a:solidFill>
              </a:rPr>
              <a:t>ファイル</a:t>
            </a:r>
          </a:p>
        </p:txBody>
      </p:sp>
      <p:cxnSp>
        <p:nvCxnSpPr>
          <p:cNvPr id="23" name="直線矢印コネクタ 22">
            <a:extLst>
              <a:ext uri="{FF2B5EF4-FFF2-40B4-BE49-F238E27FC236}">
                <a16:creationId xmlns:a16="http://schemas.microsoft.com/office/drawing/2014/main" id="{053D29E2-56D8-4A41-A726-F1704FB63F2A}"/>
              </a:ext>
            </a:extLst>
          </p:cNvPr>
          <p:cNvCxnSpPr>
            <a:stCxn id="4" idx="2"/>
            <a:endCxn id="17" idx="0"/>
          </p:cNvCxnSpPr>
          <p:nvPr/>
        </p:nvCxnSpPr>
        <p:spPr>
          <a:xfrm>
            <a:off x="2576164"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5B07E532-8FF4-46B7-B619-16AE8C4DB9B5}"/>
              </a:ext>
            </a:extLst>
          </p:cNvPr>
          <p:cNvCxnSpPr>
            <a:cxnSpLocks/>
            <a:stCxn id="6" idx="2"/>
            <a:endCxn id="18" idx="0"/>
          </p:cNvCxnSpPr>
          <p:nvPr/>
        </p:nvCxnSpPr>
        <p:spPr>
          <a:xfrm>
            <a:off x="4157559"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A31DAF15-791F-43B8-9672-C50194CB2A3D}"/>
              </a:ext>
            </a:extLst>
          </p:cNvPr>
          <p:cNvCxnSpPr>
            <a:cxnSpLocks/>
            <a:stCxn id="8" idx="2"/>
            <a:endCxn id="20" idx="0"/>
          </p:cNvCxnSpPr>
          <p:nvPr/>
        </p:nvCxnSpPr>
        <p:spPr>
          <a:xfrm>
            <a:off x="5738954"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360F7D33-4DE0-4424-8A73-27D1B0AF845E}"/>
              </a:ext>
            </a:extLst>
          </p:cNvPr>
          <p:cNvCxnSpPr>
            <a:cxnSpLocks/>
            <a:stCxn id="7" idx="2"/>
            <a:endCxn id="19" idx="0"/>
          </p:cNvCxnSpPr>
          <p:nvPr/>
        </p:nvCxnSpPr>
        <p:spPr>
          <a:xfrm>
            <a:off x="8901745"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9F2E983D-4959-49D4-BA25-4DC05C6258E4}"/>
              </a:ext>
            </a:extLst>
          </p:cNvPr>
          <p:cNvCxnSpPr>
            <a:cxnSpLocks/>
            <a:stCxn id="9" idx="2"/>
            <a:endCxn id="21" idx="0"/>
          </p:cNvCxnSpPr>
          <p:nvPr/>
        </p:nvCxnSpPr>
        <p:spPr>
          <a:xfrm>
            <a:off x="7320350" y="1924122"/>
            <a:ext cx="0" cy="38041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1FD91387-E467-4010-B30B-A9929B1CBE36}"/>
              </a:ext>
            </a:extLst>
          </p:cNvPr>
          <p:cNvSpPr/>
          <p:nvPr/>
        </p:nvSpPr>
        <p:spPr>
          <a:xfrm>
            <a:off x="5161419" y="3622079"/>
            <a:ext cx="1155071" cy="76082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統合</a:t>
            </a:r>
            <a:endParaRPr kumimoji="1" lang="en-US" altLang="ja-JP" sz="1600" dirty="0">
              <a:solidFill>
                <a:schemeClr val="tx1"/>
              </a:solidFill>
            </a:endParaRPr>
          </a:p>
          <a:p>
            <a:pPr algn="ctr"/>
            <a:r>
              <a:rPr kumimoji="1" lang="ja-JP" altLang="en-US" sz="1600" dirty="0">
                <a:solidFill>
                  <a:schemeClr val="tx1"/>
                </a:solidFill>
              </a:rPr>
              <a:t>ファイル</a:t>
            </a:r>
          </a:p>
        </p:txBody>
      </p:sp>
      <p:cxnSp>
        <p:nvCxnSpPr>
          <p:cNvPr id="41" name="直線矢印コネクタ 40">
            <a:extLst>
              <a:ext uri="{FF2B5EF4-FFF2-40B4-BE49-F238E27FC236}">
                <a16:creationId xmlns:a16="http://schemas.microsoft.com/office/drawing/2014/main" id="{22068EBA-4DB7-485B-8B8F-E3B523FF96EA}"/>
              </a:ext>
            </a:extLst>
          </p:cNvPr>
          <p:cNvCxnSpPr>
            <a:cxnSpLocks/>
            <a:stCxn id="20" idx="2"/>
            <a:endCxn id="37" idx="0"/>
          </p:cNvCxnSpPr>
          <p:nvPr/>
        </p:nvCxnSpPr>
        <p:spPr>
          <a:xfrm>
            <a:off x="5738954" y="3065360"/>
            <a:ext cx="0" cy="556719"/>
          </a:xfrm>
          <a:prstGeom prst="straightConnector1">
            <a:avLst/>
          </a:prstGeom>
          <a:ln w="28575">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3" name="コネクタ: カギ線 52">
            <a:extLst>
              <a:ext uri="{FF2B5EF4-FFF2-40B4-BE49-F238E27FC236}">
                <a16:creationId xmlns:a16="http://schemas.microsoft.com/office/drawing/2014/main" id="{84FB8F8D-61C3-48F6-948E-35BFB2518A7C}"/>
              </a:ext>
            </a:extLst>
          </p:cNvPr>
          <p:cNvCxnSpPr>
            <a:cxnSpLocks/>
            <a:stCxn id="17" idx="2"/>
            <a:endCxn id="19" idx="2"/>
          </p:cNvCxnSpPr>
          <p:nvPr/>
        </p:nvCxnSpPr>
        <p:spPr>
          <a:xfrm rot="16200000" flipH="1">
            <a:off x="5738954" y="-97431"/>
            <a:ext cx="11492" cy="6325581"/>
          </a:xfrm>
          <a:prstGeom prst="bentConnector3">
            <a:avLst>
              <a:gd name="adj1" fmla="val 2584157"/>
            </a:avLst>
          </a:prstGeom>
          <a:ln w="28575"/>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0FBF1359-FCCB-447D-BAB0-669FADFBB843}"/>
              </a:ext>
            </a:extLst>
          </p:cNvPr>
          <p:cNvCxnSpPr>
            <a:cxnSpLocks/>
            <a:stCxn id="18" idx="2"/>
          </p:cNvCxnSpPr>
          <p:nvPr/>
        </p:nvCxnSpPr>
        <p:spPr>
          <a:xfrm>
            <a:off x="4157559" y="3065360"/>
            <a:ext cx="0" cy="27836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F1729F87-CCAA-4890-BDD3-E118AB99ACCC}"/>
              </a:ext>
            </a:extLst>
          </p:cNvPr>
          <p:cNvCxnSpPr>
            <a:cxnSpLocks/>
            <a:stCxn id="21" idx="2"/>
          </p:cNvCxnSpPr>
          <p:nvPr/>
        </p:nvCxnSpPr>
        <p:spPr>
          <a:xfrm>
            <a:off x="7320350" y="3065360"/>
            <a:ext cx="0" cy="27836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3" name="正方形/長方形 72">
            <a:extLst>
              <a:ext uri="{FF2B5EF4-FFF2-40B4-BE49-F238E27FC236}">
                <a16:creationId xmlns:a16="http://schemas.microsoft.com/office/drawing/2014/main" id="{000E6976-A564-49B4-91A9-0E598A7E7997}"/>
              </a:ext>
            </a:extLst>
          </p:cNvPr>
          <p:cNvSpPr/>
          <p:nvPr/>
        </p:nvSpPr>
        <p:spPr>
          <a:xfrm>
            <a:off x="1998627"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4" name="正方形/長方形 73">
            <a:extLst>
              <a:ext uri="{FF2B5EF4-FFF2-40B4-BE49-F238E27FC236}">
                <a16:creationId xmlns:a16="http://schemas.microsoft.com/office/drawing/2014/main" id="{8A78C706-C552-43FD-AAD5-B70A52018FAA}"/>
              </a:ext>
            </a:extLst>
          </p:cNvPr>
          <p:cNvSpPr/>
          <p:nvPr/>
        </p:nvSpPr>
        <p:spPr>
          <a:xfrm>
            <a:off x="3580022"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5" name="正方形/長方形 74">
            <a:extLst>
              <a:ext uri="{FF2B5EF4-FFF2-40B4-BE49-F238E27FC236}">
                <a16:creationId xmlns:a16="http://schemas.microsoft.com/office/drawing/2014/main" id="{C5A5AA2F-AACA-48A4-AB29-48D6F21A9C0B}"/>
              </a:ext>
            </a:extLst>
          </p:cNvPr>
          <p:cNvSpPr/>
          <p:nvPr/>
        </p:nvSpPr>
        <p:spPr>
          <a:xfrm>
            <a:off x="8324208"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6" name="正方形/長方形 75">
            <a:extLst>
              <a:ext uri="{FF2B5EF4-FFF2-40B4-BE49-F238E27FC236}">
                <a16:creationId xmlns:a16="http://schemas.microsoft.com/office/drawing/2014/main" id="{A7B1D28E-7A70-4A2F-93CE-36716D34A623}"/>
              </a:ext>
            </a:extLst>
          </p:cNvPr>
          <p:cNvSpPr/>
          <p:nvPr/>
        </p:nvSpPr>
        <p:spPr>
          <a:xfrm>
            <a:off x="5161418"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sp>
        <p:nvSpPr>
          <p:cNvPr id="77" name="正方形/長方形 76">
            <a:extLst>
              <a:ext uri="{FF2B5EF4-FFF2-40B4-BE49-F238E27FC236}">
                <a16:creationId xmlns:a16="http://schemas.microsoft.com/office/drawing/2014/main" id="{1CD88B63-A8A3-4747-BAB8-1012595780C8}"/>
              </a:ext>
            </a:extLst>
          </p:cNvPr>
          <p:cNvSpPr/>
          <p:nvPr/>
        </p:nvSpPr>
        <p:spPr>
          <a:xfrm>
            <a:off x="6742813" y="4933877"/>
            <a:ext cx="1155071" cy="760825"/>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プロット</a:t>
            </a:r>
            <a:endParaRPr kumimoji="1" lang="en-US" altLang="ja-JP" dirty="0">
              <a:solidFill>
                <a:schemeClr val="tx1"/>
              </a:solidFill>
            </a:endParaRPr>
          </a:p>
          <a:p>
            <a:pPr algn="ctr"/>
            <a:r>
              <a:rPr kumimoji="1" lang="ja-JP" altLang="en-US" dirty="0">
                <a:solidFill>
                  <a:schemeClr val="tx1"/>
                </a:solidFill>
              </a:rPr>
              <a:t>画像</a:t>
            </a:r>
          </a:p>
        </p:txBody>
      </p:sp>
      <p:cxnSp>
        <p:nvCxnSpPr>
          <p:cNvPr id="78" name="直線矢印コネクタ 77">
            <a:extLst>
              <a:ext uri="{FF2B5EF4-FFF2-40B4-BE49-F238E27FC236}">
                <a16:creationId xmlns:a16="http://schemas.microsoft.com/office/drawing/2014/main" id="{D95A4C0E-0665-415D-8F04-2F231871C2AB}"/>
              </a:ext>
            </a:extLst>
          </p:cNvPr>
          <p:cNvCxnSpPr>
            <a:cxnSpLocks/>
            <a:stCxn id="37" idx="2"/>
            <a:endCxn id="76" idx="0"/>
          </p:cNvCxnSpPr>
          <p:nvPr/>
        </p:nvCxnSpPr>
        <p:spPr>
          <a:xfrm flipH="1">
            <a:off x="5738954" y="4382904"/>
            <a:ext cx="1" cy="550973"/>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コネクタ: カギ線 81">
            <a:extLst>
              <a:ext uri="{FF2B5EF4-FFF2-40B4-BE49-F238E27FC236}">
                <a16:creationId xmlns:a16="http://schemas.microsoft.com/office/drawing/2014/main" id="{BCB06929-FF94-4135-BDD7-BC78BE8BBD56}"/>
              </a:ext>
            </a:extLst>
          </p:cNvPr>
          <p:cNvCxnSpPr>
            <a:cxnSpLocks/>
            <a:stCxn id="73" idx="0"/>
            <a:endCxn id="75" idx="0"/>
          </p:cNvCxnSpPr>
          <p:nvPr/>
        </p:nvCxnSpPr>
        <p:spPr>
          <a:xfrm rot="5400000" flipH="1" flipV="1">
            <a:off x="5738954" y="1771086"/>
            <a:ext cx="11492" cy="6325581"/>
          </a:xfrm>
          <a:prstGeom prst="bentConnector3">
            <a:avLst>
              <a:gd name="adj1" fmla="val 2448024"/>
            </a:avLst>
          </a:prstGeom>
          <a:ln w="28575">
            <a:solidFill>
              <a:srgbClr val="C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直線コネクタ 85">
            <a:extLst>
              <a:ext uri="{FF2B5EF4-FFF2-40B4-BE49-F238E27FC236}">
                <a16:creationId xmlns:a16="http://schemas.microsoft.com/office/drawing/2014/main" id="{FEAA91B2-B770-4B3B-BF0B-927789D50251}"/>
              </a:ext>
            </a:extLst>
          </p:cNvPr>
          <p:cNvCxnSpPr>
            <a:cxnSpLocks/>
          </p:cNvCxnSpPr>
          <p:nvPr/>
        </p:nvCxnSpPr>
        <p:spPr>
          <a:xfrm>
            <a:off x="4157557" y="4658390"/>
            <a:ext cx="0" cy="269741"/>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33CFC33A-CB23-40B2-9416-9D2774212800}"/>
              </a:ext>
            </a:extLst>
          </p:cNvPr>
          <p:cNvCxnSpPr>
            <a:cxnSpLocks/>
          </p:cNvCxnSpPr>
          <p:nvPr/>
        </p:nvCxnSpPr>
        <p:spPr>
          <a:xfrm>
            <a:off x="7320348" y="4658390"/>
            <a:ext cx="0" cy="269741"/>
          </a:xfrm>
          <a:prstGeom prst="line">
            <a:avLst/>
          </a:prstGeom>
          <a:ln w="28575">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7" name="矢印: 下 96">
            <a:extLst>
              <a:ext uri="{FF2B5EF4-FFF2-40B4-BE49-F238E27FC236}">
                <a16:creationId xmlns:a16="http://schemas.microsoft.com/office/drawing/2014/main" id="{7361A7A0-BCA8-47E4-AF74-BFD0C03C7676}"/>
              </a:ext>
            </a:extLst>
          </p:cNvPr>
          <p:cNvSpPr/>
          <p:nvPr/>
        </p:nvSpPr>
        <p:spPr>
          <a:xfrm>
            <a:off x="1531620" y="1554738"/>
            <a:ext cx="281895" cy="1004408"/>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テキスト ボックス 97">
            <a:extLst>
              <a:ext uri="{FF2B5EF4-FFF2-40B4-BE49-F238E27FC236}">
                <a16:creationId xmlns:a16="http://schemas.microsoft.com/office/drawing/2014/main" id="{56754D92-CA67-4F72-9806-8AC60C7DAB13}"/>
              </a:ext>
            </a:extLst>
          </p:cNvPr>
          <p:cNvSpPr txBox="1"/>
          <p:nvPr/>
        </p:nvSpPr>
        <p:spPr>
          <a:xfrm>
            <a:off x="322635" y="1762404"/>
            <a:ext cx="1124026"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measure</a:t>
            </a:r>
            <a:endParaRPr kumimoji="1" lang="ja-JP" altLang="en-US" sz="2200" dirty="0">
              <a:latin typeface="Times New Roman" panose="02020603050405020304" pitchFamily="18" charset="0"/>
              <a:cs typeface="Times New Roman" panose="02020603050405020304" pitchFamily="18" charset="0"/>
            </a:endParaRPr>
          </a:p>
        </p:txBody>
      </p:sp>
      <p:sp>
        <p:nvSpPr>
          <p:cNvPr id="99" name="矢印: 下 98">
            <a:extLst>
              <a:ext uri="{FF2B5EF4-FFF2-40B4-BE49-F238E27FC236}">
                <a16:creationId xmlns:a16="http://schemas.microsoft.com/office/drawing/2014/main" id="{9F80C710-BEC2-41DC-8D32-C3B18957A4D5}"/>
              </a:ext>
            </a:extLst>
          </p:cNvPr>
          <p:cNvSpPr/>
          <p:nvPr/>
        </p:nvSpPr>
        <p:spPr>
          <a:xfrm>
            <a:off x="1537011" y="2824128"/>
            <a:ext cx="281895" cy="1002876"/>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矢印: 下 99">
            <a:extLst>
              <a:ext uri="{FF2B5EF4-FFF2-40B4-BE49-F238E27FC236}">
                <a16:creationId xmlns:a16="http://schemas.microsoft.com/office/drawing/2014/main" id="{4A0AA826-D024-444C-A940-275705866640}"/>
              </a:ext>
            </a:extLst>
          </p:cNvPr>
          <p:cNvSpPr/>
          <p:nvPr/>
        </p:nvSpPr>
        <p:spPr>
          <a:xfrm>
            <a:off x="1531620" y="3936746"/>
            <a:ext cx="281895" cy="1366517"/>
          </a:xfrm>
          <a:prstGeom prst="downArrow">
            <a:avLst/>
          </a:prstGeom>
          <a:solidFill>
            <a:schemeClr val="accent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ボックス 100">
            <a:extLst>
              <a:ext uri="{FF2B5EF4-FFF2-40B4-BE49-F238E27FC236}">
                <a16:creationId xmlns:a16="http://schemas.microsoft.com/office/drawing/2014/main" id="{883CF08E-7002-4880-BAF8-80FE489E57A8}"/>
              </a:ext>
            </a:extLst>
          </p:cNvPr>
          <p:cNvSpPr txBox="1"/>
          <p:nvPr/>
        </p:nvSpPr>
        <p:spPr>
          <a:xfrm>
            <a:off x="322635" y="3017113"/>
            <a:ext cx="884922"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merge</a:t>
            </a:r>
            <a:endParaRPr kumimoji="1" lang="ja-JP" altLang="en-US" sz="2200" dirty="0">
              <a:latin typeface="Times New Roman" panose="02020603050405020304" pitchFamily="18" charset="0"/>
              <a:cs typeface="Times New Roman" panose="02020603050405020304" pitchFamily="18" charset="0"/>
            </a:endParaRPr>
          </a:p>
        </p:txBody>
      </p:sp>
      <p:sp>
        <p:nvSpPr>
          <p:cNvPr id="102" name="テキスト ボックス 101">
            <a:extLst>
              <a:ext uri="{FF2B5EF4-FFF2-40B4-BE49-F238E27FC236}">
                <a16:creationId xmlns:a16="http://schemas.microsoft.com/office/drawing/2014/main" id="{008BC35D-42E0-4B8E-97BB-999A93DDDCD8}"/>
              </a:ext>
            </a:extLst>
          </p:cNvPr>
          <p:cNvSpPr txBox="1"/>
          <p:nvPr/>
        </p:nvSpPr>
        <p:spPr>
          <a:xfrm>
            <a:off x="322635" y="4271822"/>
            <a:ext cx="1186543" cy="430887"/>
          </a:xfrm>
          <a:prstGeom prst="rect">
            <a:avLst/>
          </a:prstGeom>
          <a:noFill/>
        </p:spPr>
        <p:txBody>
          <a:bodyPr wrap="none" rtlCol="0">
            <a:spAutoFit/>
          </a:bodyPr>
          <a:lstStyle/>
          <a:p>
            <a:r>
              <a:rPr kumimoji="1" lang="en-US" altLang="ja-JP" sz="2200" dirty="0">
                <a:latin typeface="Times New Roman" panose="02020603050405020304" pitchFamily="18" charset="0"/>
                <a:cs typeface="Times New Roman" panose="02020603050405020304" pitchFamily="18" charset="0"/>
              </a:rPr>
              <a:t>visualize</a:t>
            </a:r>
            <a:endParaRPr kumimoji="1" lang="ja-JP" altLang="en-US" sz="2200" dirty="0">
              <a:latin typeface="Times New Roman" panose="02020603050405020304" pitchFamily="18" charset="0"/>
              <a:cs typeface="Times New Roman" panose="02020603050405020304" pitchFamily="18" charset="0"/>
            </a:endParaRPr>
          </a:p>
        </p:txBody>
      </p:sp>
      <p:sp>
        <p:nvSpPr>
          <p:cNvPr id="103" name="テキスト ボックス 102">
            <a:extLst>
              <a:ext uri="{FF2B5EF4-FFF2-40B4-BE49-F238E27FC236}">
                <a16:creationId xmlns:a16="http://schemas.microsoft.com/office/drawing/2014/main" id="{47872ABB-7F96-40C7-AE86-4FE053D69950}"/>
              </a:ext>
            </a:extLst>
          </p:cNvPr>
          <p:cNvSpPr txBox="1"/>
          <p:nvPr/>
        </p:nvSpPr>
        <p:spPr>
          <a:xfrm>
            <a:off x="7132320" y="3827004"/>
            <a:ext cx="2042162" cy="369332"/>
          </a:xfrm>
          <a:prstGeom prst="rect">
            <a:avLst/>
          </a:prstGeom>
          <a:noFill/>
        </p:spPr>
        <p:txBody>
          <a:bodyPr wrap="none" rtlCol="0">
            <a:spAutoFit/>
          </a:bodyPr>
          <a:lstStyle/>
          <a:p>
            <a:r>
              <a:rPr kumimoji="1" lang="en-US" altLang="ja-JP" dirty="0"/>
              <a:t>Excel</a:t>
            </a:r>
            <a:r>
              <a:rPr kumimoji="1" lang="ja-JP" altLang="en-US" dirty="0"/>
              <a:t>などで後処理</a:t>
            </a:r>
          </a:p>
        </p:txBody>
      </p:sp>
      <p:sp>
        <p:nvSpPr>
          <p:cNvPr id="104" name="矢印: 右 103">
            <a:extLst>
              <a:ext uri="{FF2B5EF4-FFF2-40B4-BE49-F238E27FC236}">
                <a16:creationId xmlns:a16="http://schemas.microsoft.com/office/drawing/2014/main" id="{F53BFFCB-5D4B-4A00-A68F-1B1F9081DDDC}"/>
              </a:ext>
            </a:extLst>
          </p:cNvPr>
          <p:cNvSpPr/>
          <p:nvPr/>
        </p:nvSpPr>
        <p:spPr>
          <a:xfrm>
            <a:off x="6545580" y="3816389"/>
            <a:ext cx="586740" cy="356662"/>
          </a:xfrm>
          <a:prstGeom prst="rightArrow">
            <a:avLst/>
          </a:prstGeom>
          <a:solidFill>
            <a:schemeClr val="accent2">
              <a:lumMod val="20000"/>
              <a:lumOff val="8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テキスト ボックス 104">
            <a:extLst>
              <a:ext uri="{FF2B5EF4-FFF2-40B4-BE49-F238E27FC236}">
                <a16:creationId xmlns:a16="http://schemas.microsoft.com/office/drawing/2014/main" id="{91821593-3D4E-466F-8C2D-6172F0D34E89}"/>
              </a:ext>
            </a:extLst>
          </p:cNvPr>
          <p:cNvSpPr txBox="1"/>
          <p:nvPr/>
        </p:nvSpPr>
        <p:spPr>
          <a:xfrm>
            <a:off x="1998627" y="5833823"/>
            <a:ext cx="7793074" cy="954107"/>
          </a:xfrm>
          <a:prstGeom prst="rect">
            <a:avLst/>
          </a:prstGeom>
          <a:noFill/>
        </p:spPr>
        <p:txBody>
          <a:bodyPr wrap="square" rtlCol="0">
            <a:spAutoFit/>
          </a:bodyPr>
          <a:lstStyle/>
          <a:p>
            <a:r>
              <a:rPr kumimoji="1" lang="en-US" altLang="ja-JP" sz="1400" dirty="0"/>
              <a:t>※</a:t>
            </a:r>
            <a:r>
              <a:rPr kumimoji="1" lang="ja-JP" altLang="en-US" sz="1400" dirty="0"/>
              <a:t>プロット画像にはオリジナルの静止画像を合成可能です．</a:t>
            </a:r>
            <a:endParaRPr kumimoji="1" lang="en-US" altLang="ja-JP" sz="1400" dirty="0"/>
          </a:p>
          <a:p>
            <a:r>
              <a:rPr kumimoji="1" lang="ja-JP" altLang="en-US" sz="1400" dirty="0"/>
              <a:t>　</a:t>
            </a:r>
            <a:r>
              <a:rPr kumimoji="1" lang="en-US" altLang="ja-JP" sz="1400" dirty="0"/>
              <a:t>Stick picture</a:t>
            </a:r>
            <a:r>
              <a:rPr kumimoji="1" lang="ja-JP" altLang="en-US" sz="1400" dirty="0"/>
              <a:t>の描画にも対応（線分定義ファイルの読み込み）しています．</a:t>
            </a:r>
            <a:endParaRPr kumimoji="1" lang="en-US" altLang="ja-JP" sz="1400" dirty="0"/>
          </a:p>
          <a:p>
            <a:r>
              <a:rPr kumimoji="1" lang="ja-JP" altLang="en-US" sz="1400" dirty="0"/>
              <a:t>　</a:t>
            </a:r>
            <a:r>
              <a:rPr kumimoji="1" lang="en-US" altLang="ja-JP" sz="1400" dirty="0"/>
              <a:t>Processing IDE</a:t>
            </a:r>
            <a:r>
              <a:rPr kumimoji="1" lang="ja-JP" altLang="en-US" sz="1400" dirty="0"/>
              <a:t>上のムービーメーカーで</a:t>
            </a:r>
            <a:r>
              <a:rPr kumimoji="1" lang="en-US" altLang="ja-JP" sz="1400" dirty="0"/>
              <a:t>MOV(QuickTime)</a:t>
            </a:r>
            <a:r>
              <a:rPr kumimoji="1" lang="ja-JP" altLang="en-US" sz="1400" dirty="0"/>
              <a:t>形式に動画に合成可能ですが，</a:t>
            </a:r>
            <a:r>
              <a:rPr kumimoji="1" lang="en-US" altLang="ja-JP" sz="1400" dirty="0"/>
              <a:t>MOV</a:t>
            </a:r>
            <a:r>
              <a:rPr kumimoji="1" lang="ja-JP" altLang="en-US" sz="1400" dirty="0"/>
              <a:t>型式の動画を再生できる環境は限られていますので注意が必要です（後述）．</a:t>
            </a:r>
          </a:p>
        </p:txBody>
      </p:sp>
      <p:sp>
        <p:nvSpPr>
          <p:cNvPr id="106" name="テキスト ボックス 105">
            <a:extLst>
              <a:ext uri="{FF2B5EF4-FFF2-40B4-BE49-F238E27FC236}">
                <a16:creationId xmlns:a16="http://schemas.microsoft.com/office/drawing/2014/main" id="{B97B12A7-B8CD-4571-9594-112936214582}"/>
              </a:ext>
            </a:extLst>
          </p:cNvPr>
          <p:cNvSpPr txBox="1"/>
          <p:nvPr/>
        </p:nvSpPr>
        <p:spPr>
          <a:xfrm>
            <a:off x="3022670" y="193953"/>
            <a:ext cx="6587637" cy="830997"/>
          </a:xfrm>
          <a:prstGeom prst="rect">
            <a:avLst/>
          </a:prstGeom>
          <a:noFill/>
        </p:spPr>
        <p:txBody>
          <a:bodyPr wrap="none" rtlCol="0">
            <a:spAutoFit/>
          </a:bodyPr>
          <a:lstStyle/>
          <a:p>
            <a:r>
              <a:rPr kumimoji="1" lang="ja-JP" altLang="en-US" sz="1200" dirty="0"/>
              <a:t>静止画像</a:t>
            </a:r>
            <a:r>
              <a:rPr kumimoji="1" lang="en-US" altLang="ja-JP" sz="1200" dirty="0"/>
              <a:t>	</a:t>
            </a:r>
            <a:r>
              <a:rPr kumimoji="1" lang="ja-JP" altLang="en-US" sz="1200" dirty="0"/>
              <a:t>：オリジナルの画像（単発の静止画像，動画から生成した連番静止画像）</a:t>
            </a:r>
            <a:endParaRPr kumimoji="1" lang="en-US" altLang="ja-JP" sz="1200" dirty="0"/>
          </a:p>
          <a:p>
            <a:r>
              <a:rPr kumimoji="1" lang="ja-JP" altLang="en-US" sz="1200" dirty="0"/>
              <a:t>座標データ</a:t>
            </a:r>
            <a:r>
              <a:rPr kumimoji="1" lang="en-US" altLang="ja-JP" sz="1200" dirty="0"/>
              <a:t>	</a:t>
            </a:r>
            <a:r>
              <a:rPr kumimoji="1" lang="ja-JP" altLang="en-US" sz="1200" dirty="0"/>
              <a:t>：計測して得られた点群の</a:t>
            </a:r>
            <a:r>
              <a:rPr kumimoji="1" lang="en-US" altLang="ja-JP" sz="1200" dirty="0"/>
              <a:t>X,Y</a:t>
            </a:r>
            <a:r>
              <a:rPr kumimoji="1" lang="ja-JP" altLang="en-US" sz="1200" dirty="0"/>
              <a:t>座標と色情報</a:t>
            </a:r>
            <a:r>
              <a:rPr kumimoji="1" lang="en-US" altLang="ja-JP" sz="1200" dirty="0"/>
              <a:t>	</a:t>
            </a:r>
            <a:r>
              <a:rPr kumimoji="1" lang="ja-JP" altLang="en-US" sz="1200" dirty="0"/>
              <a:t>（画像データファイル名</a:t>
            </a:r>
            <a:r>
              <a:rPr kumimoji="1" lang="en-US" altLang="ja-JP" sz="1200" dirty="0"/>
              <a:t>+”.txt”</a:t>
            </a:r>
            <a:r>
              <a:rPr kumimoji="1" lang="ja-JP" altLang="en-US" sz="1200" dirty="0"/>
              <a:t>）</a:t>
            </a:r>
            <a:endParaRPr kumimoji="1" lang="en-US" altLang="ja-JP" sz="1200" dirty="0"/>
          </a:p>
          <a:p>
            <a:r>
              <a:rPr kumimoji="1" lang="ja-JP" altLang="en-US" sz="1200" dirty="0"/>
              <a:t>統合データ</a:t>
            </a:r>
            <a:r>
              <a:rPr kumimoji="1" lang="en-US" altLang="ja-JP" sz="1200" dirty="0"/>
              <a:t>	</a:t>
            </a:r>
            <a:r>
              <a:rPr kumimoji="1" lang="ja-JP" altLang="en-US" sz="1200" dirty="0"/>
              <a:t>：座標データを１ファイルにまとめたもの</a:t>
            </a:r>
            <a:r>
              <a:rPr kumimoji="1" lang="en-US" altLang="ja-JP" sz="1200" dirty="0"/>
              <a:t>	</a:t>
            </a:r>
            <a:r>
              <a:rPr kumimoji="1" lang="ja-JP" altLang="en-US" sz="1200" dirty="0"/>
              <a:t>（</a:t>
            </a:r>
            <a:r>
              <a:rPr kumimoji="1" lang="en-US" altLang="ja-JP" sz="1200" dirty="0"/>
              <a:t>merged.txt</a:t>
            </a:r>
            <a:r>
              <a:rPr kumimoji="1" lang="ja-JP" altLang="en-US" sz="1200" dirty="0"/>
              <a:t>）</a:t>
            </a:r>
            <a:endParaRPr kumimoji="1" lang="en-US" altLang="ja-JP" sz="1200" dirty="0"/>
          </a:p>
          <a:p>
            <a:r>
              <a:rPr kumimoji="1" lang="ja-JP" altLang="en-US" sz="1200" dirty="0"/>
              <a:t>プロット画像：統合データから生成したプロット画像</a:t>
            </a:r>
            <a:r>
              <a:rPr kumimoji="1" lang="en-US" altLang="ja-JP" sz="1200" dirty="0"/>
              <a:t>	</a:t>
            </a:r>
            <a:r>
              <a:rPr kumimoji="1" lang="ja-JP" altLang="en-US" sz="1200" dirty="0"/>
              <a:t>（</a:t>
            </a:r>
            <a:r>
              <a:rPr kumimoji="1" lang="en-US" altLang="ja-JP" sz="1200" dirty="0"/>
              <a:t>merged-????.jpg</a:t>
            </a:r>
            <a:r>
              <a:rPr kumimoji="1" lang="ja-JP" altLang="en-US" sz="1200" dirty="0"/>
              <a:t>）</a:t>
            </a:r>
            <a:endParaRPr kumimoji="1" lang="en-US" altLang="ja-JP" sz="1200" dirty="0"/>
          </a:p>
        </p:txBody>
      </p:sp>
      <p:sp>
        <p:nvSpPr>
          <p:cNvPr id="107" name="テキスト ボックス 106">
            <a:extLst>
              <a:ext uri="{FF2B5EF4-FFF2-40B4-BE49-F238E27FC236}">
                <a16:creationId xmlns:a16="http://schemas.microsoft.com/office/drawing/2014/main" id="{009E2C0B-6BC7-472E-B3BF-AC64B1F4567C}"/>
              </a:ext>
            </a:extLst>
          </p:cNvPr>
          <p:cNvSpPr txBox="1"/>
          <p:nvPr/>
        </p:nvSpPr>
        <p:spPr>
          <a:xfrm>
            <a:off x="2245272" y="3668615"/>
            <a:ext cx="2896258" cy="646331"/>
          </a:xfrm>
          <a:prstGeom prst="rect">
            <a:avLst/>
          </a:prstGeom>
          <a:noFill/>
        </p:spPr>
        <p:txBody>
          <a:bodyPr wrap="square" rtlCol="0">
            <a:spAutoFit/>
          </a:bodyPr>
          <a:lstStyle/>
          <a:p>
            <a:r>
              <a:rPr kumimoji="1" lang="ja-JP" altLang="en-US" sz="1200" dirty="0"/>
              <a:t>読み込まれた順で統合されます．</a:t>
            </a:r>
            <a:r>
              <a:rPr kumimoji="1" lang="en-US" altLang="ja-JP" sz="1200" dirty="0"/>
              <a:t>Merge</a:t>
            </a:r>
            <a:r>
              <a:rPr kumimoji="1" lang="ja-JP" altLang="en-US" sz="1200" dirty="0"/>
              <a:t>は静止画像名や計測日時によるソート機能を内蔵します．</a:t>
            </a:r>
          </a:p>
        </p:txBody>
      </p:sp>
    </p:spTree>
    <p:extLst>
      <p:ext uri="{BB962C8B-B14F-4D97-AF65-F5344CB8AC3E}">
        <p14:creationId xmlns:p14="http://schemas.microsoft.com/office/powerpoint/2010/main" val="39500408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連番静止画像を読み込み，</a:t>
            </a:r>
            <a:r>
              <a:rPr kumimoji="1" lang="en-US" altLang="ja-JP" sz="2000" b="1" dirty="0"/>
              <a:t>MP4</a:t>
            </a:r>
            <a:r>
              <a:rPr lang="ja-JP" altLang="en-US" sz="2000" b="1" dirty="0"/>
              <a:t>形式の動画で出力</a:t>
            </a:r>
            <a:endParaRPr kumimoji="1" lang="ja-JP" altLang="en-US" sz="2000" b="1" dirty="0"/>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15637"/>
            <a:ext cx="9026305" cy="3364575"/>
          </a:xfrm>
          <a:prstGeom prst="rect">
            <a:avLst/>
          </a:prstGeom>
          <a:noFill/>
        </p:spPr>
        <p:txBody>
          <a:bodyPr wrap="square" rtlCol="0">
            <a:spAutoFit/>
          </a:bodyPr>
          <a:lstStyle/>
          <a:p>
            <a:pPr algn="just">
              <a:lnSpc>
                <a:spcPct val="120000"/>
              </a:lnSpc>
            </a:pPr>
            <a:r>
              <a:rPr kumimoji="1" lang="ja-JP" altLang="en-US" dirty="0"/>
              <a:t>　</a:t>
            </a:r>
            <a:r>
              <a:rPr kumimoji="1" lang="en-US" altLang="ja-JP" dirty="0"/>
              <a:t>measure, merge, visualize</a:t>
            </a:r>
            <a:r>
              <a:rPr kumimoji="1" lang="ja-JP" altLang="en-US" dirty="0"/>
              <a:t>で処理を進めると，計測点，</a:t>
            </a:r>
            <a:r>
              <a:rPr kumimoji="1" lang="en-US" altLang="ja-JP" dirty="0"/>
              <a:t>Stick picture</a:t>
            </a:r>
            <a:r>
              <a:rPr kumimoji="1" lang="ja-JP" altLang="en-US" dirty="0" err="1"/>
              <a:t>，</a:t>
            </a:r>
            <a:r>
              <a:rPr kumimoji="1" lang="ja-JP" altLang="en-US" dirty="0"/>
              <a:t>元画像を組み合わせた連番静止画像が得られます．これらを</a:t>
            </a:r>
            <a:r>
              <a:rPr kumimoji="1" lang="en-US" altLang="ja-JP" dirty="0" err="1"/>
              <a:t>AviUtil</a:t>
            </a:r>
            <a:r>
              <a:rPr kumimoji="1" lang="ja-JP" altLang="en-US" dirty="0"/>
              <a:t>に読み込みます．</a:t>
            </a:r>
            <a:endParaRPr kumimoji="1" lang="en-US" altLang="ja-JP" dirty="0"/>
          </a:p>
          <a:p>
            <a:pPr algn="just">
              <a:lnSpc>
                <a:spcPct val="120000"/>
              </a:lnSpc>
            </a:pPr>
            <a:r>
              <a:rPr kumimoji="1" lang="ja-JP" altLang="en-US" dirty="0"/>
              <a:t>　</a:t>
            </a:r>
            <a:r>
              <a:rPr kumimoji="1" lang="en-US" altLang="ja-JP" dirty="0"/>
              <a:t>visualize</a:t>
            </a:r>
            <a:r>
              <a:rPr kumimoji="1" lang="ja-JP" altLang="en-US" dirty="0"/>
              <a:t>はデフォルトで</a:t>
            </a:r>
            <a:r>
              <a:rPr kumimoji="1" lang="en-US" altLang="ja-JP" dirty="0"/>
              <a:t>merged-0000.jpg</a:t>
            </a:r>
            <a:r>
              <a:rPr kumimoji="1" lang="ja-JP" altLang="en-US" dirty="0"/>
              <a:t>から静止画像を生成します．</a:t>
            </a:r>
            <a:r>
              <a:rPr kumimoji="1" lang="en-US" altLang="ja-JP" dirty="0" err="1"/>
              <a:t>AviUtil</a:t>
            </a:r>
            <a:r>
              <a:rPr kumimoji="1" lang="ja-JP" altLang="en-US" dirty="0"/>
              <a:t>でこの静止画像を読み込むと，自動的に残りの連番画像の番号順に読み込んでくれます．</a:t>
            </a:r>
            <a:endParaRPr kumimoji="1" lang="en-US" altLang="ja-JP" dirty="0"/>
          </a:p>
          <a:p>
            <a:pPr algn="just">
              <a:lnSpc>
                <a:spcPct val="120000"/>
              </a:lnSpc>
            </a:pPr>
            <a:r>
              <a:rPr kumimoji="1" lang="ja-JP" altLang="en-US" dirty="0"/>
              <a:t>　以上で画像の連結が完了です．ファイル→プラグイン出力から“かんたん</a:t>
            </a:r>
            <a:r>
              <a:rPr kumimoji="1" lang="en-US" altLang="ja-JP" dirty="0"/>
              <a:t>MP4</a:t>
            </a:r>
            <a:r>
              <a:rPr kumimoji="1" lang="ja-JP" altLang="en-US" dirty="0"/>
              <a:t>出力”を選択してファイルを保存すれば完成です．</a:t>
            </a:r>
            <a:endParaRPr kumimoji="1" lang="en-US" altLang="ja-JP" dirty="0"/>
          </a:p>
          <a:p>
            <a:pPr algn="just">
              <a:lnSpc>
                <a:spcPct val="120000"/>
              </a:lnSpc>
            </a:pPr>
            <a:r>
              <a:rPr kumimoji="1" lang="en-US" altLang="ja-JP" sz="1400" dirty="0"/>
              <a:t>※ </a:t>
            </a:r>
            <a:r>
              <a:rPr kumimoji="1" lang="en-US" altLang="ja-JP" sz="1400" dirty="0" err="1"/>
              <a:t>AviUtil</a:t>
            </a:r>
            <a:r>
              <a:rPr kumimoji="1" lang="ja-JP" altLang="en-US" sz="1400" dirty="0"/>
              <a:t>ではなく，</a:t>
            </a:r>
            <a:r>
              <a:rPr kumimoji="1" lang="en-US" altLang="ja-JP" sz="1400" dirty="0"/>
              <a:t>Processing IDE</a:t>
            </a:r>
            <a:r>
              <a:rPr kumimoji="1" lang="ja-JP" altLang="en-US" sz="1400" dirty="0"/>
              <a:t>のツール→ムービーメーカーでも連番静止画像（</a:t>
            </a:r>
            <a:r>
              <a:rPr kumimoji="1" lang="en-US" altLang="ja-JP" sz="1400" dirty="0" err="1"/>
              <a:t>tif</a:t>
            </a:r>
            <a:r>
              <a:rPr kumimoji="1" lang="en-US" altLang="ja-JP" sz="1400" dirty="0"/>
              <a:t>, </a:t>
            </a:r>
            <a:r>
              <a:rPr kumimoji="1" lang="en-US" altLang="ja-JP" sz="1400" dirty="0" err="1"/>
              <a:t>tga</a:t>
            </a:r>
            <a:r>
              <a:rPr kumimoji="1" lang="en-US" altLang="ja-JP" sz="1400" dirty="0"/>
              <a:t>, jpeg, png</a:t>
            </a:r>
            <a:r>
              <a:rPr kumimoji="1" lang="ja-JP" altLang="en-US" sz="1400" dirty="0"/>
              <a:t>）からも動画を生成可能です．ただし生成される動画は</a:t>
            </a:r>
            <a:r>
              <a:rPr kumimoji="1" lang="en-US" altLang="ja-JP" sz="1400" dirty="0"/>
              <a:t>MOV(QuickTime)</a:t>
            </a:r>
            <a:r>
              <a:rPr kumimoji="1" lang="ja-JP" altLang="en-US" sz="1400" dirty="0"/>
              <a:t>形式です．圧縮形式で</a:t>
            </a:r>
            <a:r>
              <a:rPr kumimoji="1" lang="en-US" altLang="ja-JP" sz="1400" dirty="0"/>
              <a:t>Animation</a:t>
            </a:r>
            <a:r>
              <a:rPr kumimoji="1" lang="ja-JP" altLang="en-US" sz="1400" dirty="0"/>
              <a:t>を選ぶと</a:t>
            </a:r>
            <a:r>
              <a:rPr kumimoji="1" lang="en-US" altLang="ja-JP" sz="1400" dirty="0"/>
              <a:t>Windows</a:t>
            </a:r>
            <a:r>
              <a:rPr kumimoji="1" lang="ja-JP" altLang="en-US" sz="1400" dirty="0"/>
              <a:t>では再生できない</a:t>
            </a:r>
            <a:r>
              <a:rPr kumimoji="1" lang="en-US" altLang="ja-JP" sz="1400" dirty="0"/>
              <a:t>MOV</a:t>
            </a:r>
            <a:r>
              <a:rPr kumimoji="1" lang="ja-JP" altLang="en-US" sz="1400" dirty="0"/>
              <a:t>ファイルが生成されますが，</a:t>
            </a:r>
            <a:r>
              <a:rPr kumimoji="1" lang="en-US" altLang="ja-JP" sz="1400" dirty="0"/>
              <a:t>JPEG</a:t>
            </a:r>
            <a:r>
              <a:rPr kumimoji="1" lang="ja-JP" altLang="en-US" sz="1400" dirty="0"/>
              <a:t>を選べば再生可能です．ただ，手軽さを考えるとムービーメーカーも良いのですが，流通性を考えると</a:t>
            </a:r>
            <a:r>
              <a:rPr kumimoji="1" lang="en-US" altLang="ja-JP" sz="1400" dirty="0" err="1"/>
              <a:t>AviUtil</a:t>
            </a:r>
            <a:r>
              <a:rPr kumimoji="1" lang="ja-JP" altLang="en-US" sz="1400" dirty="0"/>
              <a:t>による</a:t>
            </a:r>
            <a:r>
              <a:rPr kumimoji="1" lang="en-US" altLang="ja-JP" sz="1400" dirty="0"/>
              <a:t>MP4</a:t>
            </a:r>
            <a:r>
              <a:rPr kumimoji="1" lang="ja-JP" altLang="en-US" sz="1400" dirty="0"/>
              <a:t>形式がお勧めです．なお，画質の指定が可能である点から，精度を重視する場合は</a:t>
            </a:r>
            <a:r>
              <a:rPr kumimoji="1" lang="en-US" altLang="ja-JP" sz="1400" dirty="0" err="1"/>
              <a:t>Ffmpeg</a:t>
            </a:r>
            <a:r>
              <a:rPr kumimoji="1" lang="ja-JP" altLang="en-US" sz="1400" dirty="0"/>
              <a:t>も検討すべきでしょう（本ドキュメントでは未紹介）．</a:t>
            </a:r>
            <a:endParaRPr kumimoji="1" lang="en-US" altLang="ja-JP" sz="1400" dirty="0"/>
          </a:p>
        </p:txBody>
      </p:sp>
      <p:grpSp>
        <p:nvGrpSpPr>
          <p:cNvPr id="5" name="グループ化 4">
            <a:extLst>
              <a:ext uri="{FF2B5EF4-FFF2-40B4-BE49-F238E27FC236}">
                <a16:creationId xmlns:a16="http://schemas.microsoft.com/office/drawing/2014/main" id="{E48A6770-DB74-46DB-BB92-A64EEBF793AB}"/>
              </a:ext>
            </a:extLst>
          </p:cNvPr>
          <p:cNvGrpSpPr/>
          <p:nvPr/>
        </p:nvGrpSpPr>
        <p:grpSpPr>
          <a:xfrm>
            <a:off x="289710" y="4144236"/>
            <a:ext cx="9361284" cy="2537034"/>
            <a:chOff x="289710" y="3946116"/>
            <a:chExt cx="10092318" cy="2735154"/>
          </a:xfrm>
        </p:grpSpPr>
        <p:pic>
          <p:nvPicPr>
            <p:cNvPr id="4" name="図 3">
              <a:extLst>
                <a:ext uri="{FF2B5EF4-FFF2-40B4-BE49-F238E27FC236}">
                  <a16:creationId xmlns:a16="http://schemas.microsoft.com/office/drawing/2014/main" id="{BE081A43-087F-4AAB-B87D-E5AD74B09210}"/>
                </a:ext>
              </a:extLst>
            </p:cNvPr>
            <p:cNvPicPr>
              <a:picLocks noChangeAspect="1"/>
            </p:cNvPicPr>
            <p:nvPr/>
          </p:nvPicPr>
          <p:blipFill>
            <a:blip r:embed="rId2"/>
            <a:stretch>
              <a:fillRect/>
            </a:stretch>
          </p:blipFill>
          <p:spPr>
            <a:xfrm>
              <a:off x="289710" y="3946116"/>
              <a:ext cx="3456631" cy="2735154"/>
            </a:xfrm>
            <a:prstGeom prst="rect">
              <a:avLst/>
            </a:prstGeom>
          </p:spPr>
        </p:pic>
        <p:pic>
          <p:nvPicPr>
            <p:cNvPr id="6" name="図 5">
              <a:extLst>
                <a:ext uri="{FF2B5EF4-FFF2-40B4-BE49-F238E27FC236}">
                  <a16:creationId xmlns:a16="http://schemas.microsoft.com/office/drawing/2014/main" id="{855C8C91-A6E7-48B5-A55E-BF6647B32023}"/>
                </a:ext>
              </a:extLst>
            </p:cNvPr>
            <p:cNvPicPr>
              <a:picLocks noChangeAspect="1"/>
            </p:cNvPicPr>
            <p:nvPr/>
          </p:nvPicPr>
          <p:blipFill>
            <a:blip r:embed="rId3"/>
            <a:stretch>
              <a:fillRect/>
            </a:stretch>
          </p:blipFill>
          <p:spPr>
            <a:xfrm>
              <a:off x="3881575" y="3967348"/>
              <a:ext cx="3379304" cy="2713922"/>
            </a:xfrm>
            <a:prstGeom prst="rect">
              <a:avLst/>
            </a:prstGeom>
          </p:spPr>
        </p:pic>
        <p:pic>
          <p:nvPicPr>
            <p:cNvPr id="3" name="図 2">
              <a:extLst>
                <a:ext uri="{FF2B5EF4-FFF2-40B4-BE49-F238E27FC236}">
                  <a16:creationId xmlns:a16="http://schemas.microsoft.com/office/drawing/2014/main" id="{34FF2B78-0328-4635-AA59-57593FB9EA38}"/>
                </a:ext>
              </a:extLst>
            </p:cNvPr>
            <p:cNvPicPr>
              <a:picLocks noChangeAspect="1"/>
            </p:cNvPicPr>
            <p:nvPr/>
          </p:nvPicPr>
          <p:blipFill>
            <a:blip r:embed="rId4"/>
            <a:stretch>
              <a:fillRect/>
            </a:stretch>
          </p:blipFill>
          <p:spPr>
            <a:xfrm>
              <a:off x="7396113" y="3963752"/>
              <a:ext cx="2985915" cy="2717518"/>
            </a:xfrm>
            <a:prstGeom prst="rect">
              <a:avLst/>
            </a:prstGeom>
          </p:spPr>
        </p:pic>
      </p:grpSp>
    </p:spTree>
    <p:extLst>
      <p:ext uri="{BB962C8B-B14F-4D97-AF65-F5344CB8AC3E}">
        <p14:creationId xmlns:p14="http://schemas.microsoft.com/office/powerpoint/2010/main" val="15948652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ja-JP" altLang="en-US" sz="2000" b="1" dirty="0"/>
              <a:t>シリーズの活用例</a:t>
            </a:r>
            <a:r>
              <a:rPr kumimoji="1" lang="en-US" altLang="ja-JP" sz="2000" b="1" dirty="0"/>
              <a:t>】</a:t>
            </a:r>
            <a:r>
              <a:rPr kumimoji="1" lang="ja-JP" altLang="en-US" sz="2000" b="1" dirty="0"/>
              <a:t>サンプルデータで動作確認</a:t>
            </a:r>
          </a:p>
        </p:txBody>
      </p:sp>
      <p:sp>
        <p:nvSpPr>
          <p:cNvPr id="8" name="テキスト ボックス 7">
            <a:extLst>
              <a:ext uri="{FF2B5EF4-FFF2-40B4-BE49-F238E27FC236}">
                <a16:creationId xmlns:a16="http://schemas.microsoft.com/office/drawing/2014/main" id="{CEFC89B0-CBD4-471C-AFB5-39287E7C7387}"/>
              </a:ext>
            </a:extLst>
          </p:cNvPr>
          <p:cNvSpPr txBox="1"/>
          <p:nvPr/>
        </p:nvSpPr>
        <p:spPr>
          <a:xfrm>
            <a:off x="439847" y="633743"/>
            <a:ext cx="9026305" cy="6056466"/>
          </a:xfrm>
          <a:prstGeom prst="rect">
            <a:avLst/>
          </a:prstGeom>
          <a:noFill/>
        </p:spPr>
        <p:txBody>
          <a:bodyPr wrap="square" rtlCol="0">
            <a:spAutoFit/>
          </a:bodyPr>
          <a:lstStyle/>
          <a:p>
            <a:pPr algn="just">
              <a:lnSpc>
                <a:spcPct val="120000"/>
              </a:lnSpc>
            </a:pPr>
            <a:r>
              <a:rPr kumimoji="1" lang="ja-JP" altLang="en-US" dirty="0"/>
              <a:t>　配布しているサンプルデータをダウンロードして展開して下さい．この中には，</a:t>
            </a:r>
            <a:endParaRPr kumimoji="1" lang="en-US" altLang="ja-JP" dirty="0"/>
          </a:p>
          <a:p>
            <a:pPr marL="285750" indent="-285750" algn="just">
              <a:lnSpc>
                <a:spcPct val="120000"/>
              </a:lnSpc>
              <a:buFont typeface="Arial" panose="020B0604020202020204" pitchFamily="34" charset="0"/>
              <a:buChar char="•"/>
            </a:pPr>
            <a:r>
              <a:rPr kumimoji="1" lang="en-US" altLang="ja-JP" dirty="0"/>
              <a:t>grasping.mp4				</a:t>
            </a:r>
            <a:r>
              <a:rPr kumimoji="1" lang="ja-JP" altLang="en-US" dirty="0"/>
              <a:t>：撮影した動画ファイル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grasping-0000.jpg</a:t>
            </a:r>
            <a:r>
              <a:rPr kumimoji="1" lang="ja-JP" altLang="en-US" dirty="0"/>
              <a:t>～</a:t>
            </a:r>
            <a:r>
              <a:rPr kumimoji="1" lang="en-US" altLang="ja-JP" dirty="0"/>
              <a:t>grasping-0135.jpg</a:t>
            </a:r>
            <a:r>
              <a:rPr kumimoji="1" lang="ja-JP" altLang="en-US" dirty="0"/>
              <a:t>：</a:t>
            </a:r>
            <a:r>
              <a:rPr kumimoji="1" lang="en-US" altLang="ja-JP" dirty="0" err="1"/>
              <a:t>AviUtil</a:t>
            </a:r>
            <a:r>
              <a:rPr kumimoji="1" lang="ja-JP" altLang="en-US" dirty="0"/>
              <a:t>で分解した静止画像ファイル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grasping-0000.jpg.txt</a:t>
            </a:r>
            <a:r>
              <a:rPr kumimoji="1" lang="ja-JP" altLang="en-US" dirty="0"/>
              <a:t>～</a:t>
            </a:r>
            <a:r>
              <a:rPr kumimoji="1" lang="en-US" altLang="ja-JP" dirty="0"/>
              <a:t>grasping-0135.jpg.txt</a:t>
            </a:r>
            <a:r>
              <a:rPr kumimoji="1" lang="ja-JP" altLang="en-US" dirty="0"/>
              <a:t>：</a:t>
            </a:r>
            <a:r>
              <a:rPr kumimoji="1" lang="en-US" altLang="ja-JP" dirty="0"/>
              <a:t>measure</a:t>
            </a:r>
            <a:r>
              <a:rPr kumimoji="1" lang="ja-JP" altLang="en-US" dirty="0"/>
              <a:t>で計測した座標ファイル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merged.txt					</a:t>
            </a:r>
            <a:r>
              <a:rPr kumimoji="1" lang="ja-JP" altLang="en-US" dirty="0"/>
              <a:t>：上記座標ファイルを</a:t>
            </a:r>
            <a:r>
              <a:rPr kumimoji="1" lang="en-US" altLang="ja-JP" dirty="0"/>
              <a:t>merge</a:t>
            </a:r>
            <a:r>
              <a:rPr kumimoji="1" lang="ja-JP" altLang="en-US" dirty="0" err="1"/>
              <a:t>で結</a:t>
            </a:r>
            <a:r>
              <a:rPr kumimoji="1" lang="ja-JP" altLang="en-US" dirty="0"/>
              <a:t>合した結合ファイル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define_stick.txt				</a:t>
            </a:r>
            <a:r>
              <a:rPr kumimoji="1" lang="ja-JP" altLang="en-US" dirty="0"/>
              <a:t>：上記結合ファイル用の線分定義ファイル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merged-with-image.zip		</a:t>
            </a:r>
            <a:r>
              <a:rPr kumimoji="1" lang="ja-JP" altLang="en-US" dirty="0"/>
              <a:t>：</a:t>
            </a:r>
            <a:r>
              <a:rPr kumimoji="1" lang="en-US" altLang="ja-JP" dirty="0"/>
              <a:t>visualize</a:t>
            </a:r>
            <a:r>
              <a:rPr kumimoji="1" lang="ja-JP" altLang="en-US" dirty="0"/>
              <a:t>で元画像ありで生成した画像ファイル</a:t>
            </a:r>
            <a:endParaRPr kumimoji="1" lang="en-US" altLang="ja-JP" dirty="0"/>
          </a:p>
          <a:p>
            <a:pPr marL="285750" indent="-285750" algn="just">
              <a:lnSpc>
                <a:spcPct val="120000"/>
              </a:lnSpc>
              <a:buFont typeface="Arial" panose="020B0604020202020204" pitchFamily="34" charset="0"/>
              <a:buChar char="•"/>
            </a:pPr>
            <a:r>
              <a:rPr kumimoji="1" lang="en-US" altLang="ja-JP" dirty="0"/>
              <a:t>merged-without-image.zip	</a:t>
            </a:r>
            <a:r>
              <a:rPr kumimoji="1" lang="ja-JP" altLang="en-US" dirty="0"/>
              <a:t>：</a:t>
            </a:r>
            <a:r>
              <a:rPr kumimoji="1" lang="en-US" altLang="ja-JP" dirty="0"/>
              <a:t>visualize</a:t>
            </a:r>
            <a:r>
              <a:rPr kumimoji="1" lang="ja-JP" altLang="en-US" dirty="0"/>
              <a:t>で元画像なしで生成した画像ファイル</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en-US" altLang="ja-JP" dirty="0"/>
              <a:t>measure</a:t>
            </a:r>
            <a:r>
              <a:rPr kumimoji="1" lang="ja-JP" altLang="en-US" dirty="0" err="1"/>
              <a:t>での</a:t>
            </a:r>
            <a:r>
              <a:rPr kumimoji="1" lang="ja-JP" altLang="en-US" dirty="0"/>
              <a:t>計測点は親指先のマークから人差し指，四角柱の四隅の計１１点（</a:t>
            </a:r>
            <a:r>
              <a:rPr kumimoji="1" lang="en-US" altLang="ja-JP" dirty="0"/>
              <a:t>max measure = 11</a:t>
            </a:r>
            <a:r>
              <a:rPr kumimoji="1" lang="ja-JP" altLang="en-US" dirty="0"/>
              <a:t>），スケールは</a:t>
            </a:r>
            <a:r>
              <a:rPr kumimoji="1" lang="en-US" altLang="ja-JP" dirty="0"/>
              <a:t>0.666...</a:t>
            </a:r>
            <a:r>
              <a:rPr kumimoji="1" lang="ja-JP" altLang="en-US" dirty="0"/>
              <a:t>です（縮小１回）．</a:t>
            </a:r>
            <a:endParaRPr kumimoji="1" lang="en-US" altLang="ja-JP" dirty="0"/>
          </a:p>
          <a:p>
            <a:pPr marL="285750" indent="-285750" algn="just">
              <a:lnSpc>
                <a:spcPct val="120000"/>
              </a:lnSpc>
              <a:buFont typeface="Arial" panose="020B0604020202020204" pitchFamily="34" charset="0"/>
              <a:buChar char="•"/>
            </a:pPr>
            <a:r>
              <a:rPr kumimoji="1" lang="en-US" altLang="ja-JP" dirty="0"/>
              <a:t>visualize</a:t>
            </a:r>
            <a:r>
              <a:rPr kumimoji="1" lang="ja-JP" altLang="en-US" dirty="0" err="1"/>
              <a:t>での</a:t>
            </a:r>
            <a:r>
              <a:rPr kumimoji="1" lang="ja-JP" altLang="en-US" dirty="0"/>
              <a:t>画像生成は</a:t>
            </a:r>
            <a:r>
              <a:rPr kumimoji="1" lang="en-US" altLang="ja-JP" dirty="0"/>
              <a:t>scale</a:t>
            </a:r>
            <a:r>
              <a:rPr kumimoji="1" lang="ja-JP" altLang="en-US" dirty="0"/>
              <a:t>有効，</a:t>
            </a:r>
            <a:r>
              <a:rPr kumimoji="1" lang="en-US" altLang="ja-JP" dirty="0" err="1"/>
              <a:t>define_stick</a:t>
            </a:r>
            <a:r>
              <a:rPr kumimoji="1" lang="ja-JP" altLang="en-US" dirty="0"/>
              <a:t>の読み込み（</a:t>
            </a:r>
            <a:r>
              <a:rPr kumimoji="1" lang="en-US" altLang="ja-JP" dirty="0"/>
              <a:t>define_stick.txt</a:t>
            </a:r>
            <a:r>
              <a:rPr kumimoji="1" lang="ja-JP" altLang="en-US" dirty="0"/>
              <a:t>）です．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algn="just">
              <a:lnSpc>
                <a:spcPct val="120000"/>
              </a:lnSpc>
            </a:pPr>
            <a:r>
              <a:rPr kumimoji="1" lang="ja-JP" altLang="en-US" dirty="0"/>
              <a:t>まず，</a:t>
            </a:r>
            <a:r>
              <a:rPr kumimoji="1" lang="en-US" altLang="ja-JP" dirty="0"/>
              <a:t>grasping-????.jpg.txt</a:t>
            </a:r>
            <a:r>
              <a:rPr kumimoji="1" lang="ja-JP" altLang="en-US" dirty="0"/>
              <a:t>と</a:t>
            </a:r>
            <a:r>
              <a:rPr kumimoji="1" lang="en-US" altLang="ja-JP" dirty="0"/>
              <a:t>merged.txt</a:t>
            </a:r>
            <a:r>
              <a:rPr kumimoji="1" lang="ja-JP" altLang="en-US" dirty="0" err="1"/>
              <a:t>を削</a:t>
            </a:r>
            <a:r>
              <a:rPr kumimoji="1" lang="ja-JP" altLang="en-US" dirty="0"/>
              <a:t>除して下さい．それから</a:t>
            </a:r>
            <a:r>
              <a:rPr kumimoji="1" lang="en-US" altLang="ja-JP" dirty="0"/>
              <a:t>measure</a:t>
            </a:r>
            <a:r>
              <a:rPr kumimoji="1" lang="ja-JP" altLang="en-US" dirty="0" err="1"/>
              <a:t>で拡</a:t>
            </a:r>
            <a:r>
              <a:rPr kumimoji="1" lang="ja-JP" altLang="en-US" dirty="0"/>
              <a:t>大率を</a:t>
            </a:r>
            <a:r>
              <a:rPr kumimoji="1" lang="en-US" altLang="ja-JP" dirty="0"/>
              <a:t>0.666...</a:t>
            </a:r>
            <a:r>
              <a:rPr kumimoji="1" lang="ja-JP" altLang="en-US" dirty="0"/>
              <a:t>に１回縮小し，</a:t>
            </a:r>
            <a:r>
              <a:rPr kumimoji="1" lang="en-US" altLang="ja-JP" dirty="0" err="1"/>
              <a:t>max_measure</a:t>
            </a:r>
            <a:r>
              <a:rPr kumimoji="1" lang="ja-JP" altLang="en-US" dirty="0"/>
              <a:t>を</a:t>
            </a:r>
            <a:r>
              <a:rPr kumimoji="1" lang="en-US" altLang="ja-JP" dirty="0"/>
              <a:t>11</a:t>
            </a:r>
            <a:r>
              <a:rPr kumimoji="1" lang="ja-JP" altLang="en-US" dirty="0"/>
              <a:t>に設定，サンプルデータのフォルダーを</a:t>
            </a:r>
            <a:r>
              <a:rPr kumimoji="1" lang="en-US" altLang="ja-JP" dirty="0"/>
              <a:t>measure</a:t>
            </a:r>
            <a:r>
              <a:rPr kumimoji="1" lang="ja-JP" altLang="en-US" dirty="0"/>
              <a:t>のスクリーンに</a:t>
            </a:r>
            <a:r>
              <a:rPr kumimoji="1" lang="en-US" altLang="ja-JP" dirty="0"/>
              <a:t>D&amp;D</a:t>
            </a:r>
            <a:r>
              <a:rPr kumimoji="1" lang="ja-JP" altLang="en-US" dirty="0"/>
              <a:t>して計測開始．計測が終わったら</a:t>
            </a:r>
            <a:r>
              <a:rPr kumimoji="1" lang="en-US" altLang="ja-JP" dirty="0"/>
              <a:t>merge</a:t>
            </a:r>
            <a:r>
              <a:rPr kumimoji="1" lang="ja-JP" altLang="en-US" dirty="0"/>
              <a:t>を起動し，同じくサンプルデータのフォルダーを</a:t>
            </a:r>
            <a:r>
              <a:rPr kumimoji="1" lang="en-US" altLang="ja-JP" dirty="0"/>
              <a:t>D&amp;D</a:t>
            </a:r>
            <a:r>
              <a:rPr kumimoji="1" lang="ja-JP" altLang="en-US" dirty="0"/>
              <a:t>してエクスポート．最後は</a:t>
            </a:r>
            <a:r>
              <a:rPr kumimoji="1" lang="en-US" altLang="ja-JP" dirty="0"/>
              <a:t>visualize</a:t>
            </a:r>
            <a:r>
              <a:rPr kumimoji="1" lang="ja-JP" altLang="en-US" dirty="0"/>
              <a:t>で</a:t>
            </a:r>
            <a:r>
              <a:rPr kumimoji="1" lang="en-US" altLang="ja-JP" dirty="0"/>
              <a:t>merged.txt</a:t>
            </a:r>
            <a:r>
              <a:rPr kumimoji="1" lang="ja-JP" altLang="en-US" dirty="0"/>
              <a:t>をインポートすればプレビュー可能になります．</a:t>
            </a:r>
            <a:endParaRPr kumimoji="1" lang="en-US" altLang="ja-JP" dirty="0"/>
          </a:p>
        </p:txBody>
      </p:sp>
    </p:spTree>
    <p:extLst>
      <p:ext uri="{BB962C8B-B14F-4D97-AF65-F5344CB8AC3E}">
        <p14:creationId xmlns:p14="http://schemas.microsoft.com/office/powerpoint/2010/main" val="2589173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利用目的</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474326"/>
            <a:ext cx="9125893" cy="5391669"/>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dirty="0"/>
              <a:t>一般の方向けのソフトウェアではありません．主に研究者（学生含む）を対象としたソフトウェアです．</a:t>
            </a:r>
            <a:endParaRPr kumimoji="1" lang="en-US" altLang="ja-JP" dirty="0"/>
          </a:p>
          <a:p>
            <a:pPr marL="285750" indent="-285750" algn="just">
              <a:lnSpc>
                <a:spcPct val="120000"/>
              </a:lnSpc>
              <a:buFont typeface="Arial" panose="020B0604020202020204" pitchFamily="34" charset="0"/>
              <a:buChar char="•"/>
            </a:pPr>
            <a:r>
              <a:rPr kumimoji="1" lang="ja-JP" altLang="en-US" dirty="0"/>
              <a:t>モーションキャプチャーのシステムを持っている方には不要なソフトウェアです．</a:t>
            </a:r>
            <a:endParaRPr kumimoji="1" lang="en-US" altLang="ja-JP" dirty="0"/>
          </a:p>
          <a:p>
            <a:pPr marL="285750" indent="-285750" algn="just">
              <a:lnSpc>
                <a:spcPct val="120000"/>
              </a:lnSpc>
              <a:buFont typeface="Arial" panose="020B0604020202020204" pitchFamily="34" charset="0"/>
              <a:buChar char="•"/>
            </a:pPr>
            <a:r>
              <a:rPr kumimoji="1" lang="ja-JP" altLang="en-US" dirty="0"/>
              <a:t>カメラ撮影した静止画や，動画を何らかのソフトウェア（</a:t>
            </a:r>
            <a:r>
              <a:rPr kumimoji="1" lang="en-US" altLang="ja-JP" dirty="0" err="1"/>
              <a:t>aviUtil</a:t>
            </a:r>
            <a:r>
              <a:rPr kumimoji="1" lang="en-US" altLang="ja-JP" dirty="0"/>
              <a:t>, </a:t>
            </a:r>
            <a:r>
              <a:rPr kumimoji="1" lang="en-US" altLang="ja-JP" dirty="0" err="1"/>
              <a:t>ffmpeg</a:t>
            </a:r>
            <a:r>
              <a:rPr kumimoji="1" lang="ja-JP" altLang="en-US" dirty="0"/>
              <a:t>など）によって連続する静止画に分解したものの中の特徴点（事前に付けたマーカーなど）を次々とクリックして座標値をテキストファイルに記録するソフトウェアです．</a:t>
            </a:r>
            <a:br>
              <a:rPr kumimoji="1" lang="en-US" altLang="ja-JP" dirty="0"/>
            </a:br>
            <a:r>
              <a:rPr kumimoji="1" lang="ja-JP" altLang="en-US" dirty="0"/>
              <a:t>　たとえば，スポーツや日常生活におけるヒトの体や指の動きの計測，移動ロボットの軌跡や姿勢の変化，流体中の物体の動き，大きく変形する材料の歪み，植物の成長，マウスや昆虫などの移動など，さまざまな用途が考えられます．</a:t>
            </a:r>
            <a:endParaRPr kumimoji="1" lang="en-US" altLang="ja-JP" dirty="0"/>
          </a:p>
          <a:p>
            <a:pPr marL="285750" indent="-285750" algn="just">
              <a:lnSpc>
                <a:spcPct val="120000"/>
              </a:lnSpc>
              <a:buFont typeface="Arial" panose="020B0604020202020204" pitchFamily="34" charset="0"/>
              <a:buChar char="•"/>
            </a:pPr>
            <a:r>
              <a:rPr kumimoji="1" lang="ja-JP" altLang="en-US" dirty="0"/>
              <a:t>同様の機能を持つソフトウェア（製品／フリーウェア，例えば</a:t>
            </a:r>
            <a:r>
              <a:rPr kumimoji="1" lang="en-US" altLang="ja-JP" dirty="0"/>
              <a:t>Image PC</a:t>
            </a:r>
            <a:r>
              <a:rPr kumimoji="1" lang="ja-JP" altLang="en-US" dirty="0"/>
              <a:t>など）も存在しますが，機能を限定しているため「点の座標だけを計測」する用途においては効率的かつ使い勝手が良いでしょう．</a:t>
            </a:r>
            <a:endParaRPr kumimoji="1" lang="en-US" altLang="ja-JP" dirty="0"/>
          </a:p>
          <a:p>
            <a:pPr marL="285750" indent="-285750" algn="just">
              <a:lnSpc>
                <a:spcPct val="120000"/>
              </a:lnSpc>
              <a:buFont typeface="Arial" panose="020B0604020202020204" pitchFamily="34" charset="0"/>
              <a:buChar char="•"/>
            </a:pPr>
            <a:r>
              <a:rPr kumimoji="1" lang="ja-JP" altLang="en-US" dirty="0"/>
              <a:t>リアルタイムに，動画中のマーカーの動きを計測するソフトウェアを産業用カメラメーカーなどが販売しています．静止画に変換する必要がありませんし，自動的にマーカーを追跡（</a:t>
            </a:r>
            <a:r>
              <a:rPr kumimoji="1" lang="en-US" altLang="ja-JP" dirty="0"/>
              <a:t>Tracking</a:t>
            </a:r>
            <a:r>
              <a:rPr kumimoji="1" lang="ja-JP" altLang="en-US" dirty="0"/>
              <a:t>）してくれるので，本ソフトウェアよりも高速かつ高精度でしょう．あくまで</a:t>
            </a:r>
            <a:r>
              <a:rPr kumimoji="1" lang="ja-JP" altLang="en-US" b="1" dirty="0"/>
              <a:t>安価に手軽に画像計測を行いたい層</a:t>
            </a:r>
            <a:r>
              <a:rPr kumimoji="1" lang="ja-JP" altLang="en-US" dirty="0"/>
              <a:t>がターゲットです．</a:t>
            </a:r>
            <a:endParaRPr kumimoji="1" lang="en-US" altLang="ja-JP" dirty="0"/>
          </a:p>
        </p:txBody>
      </p:sp>
    </p:spTree>
    <p:extLst>
      <p:ext uri="{BB962C8B-B14F-4D97-AF65-F5344CB8AC3E}">
        <p14:creationId xmlns:p14="http://schemas.microsoft.com/office/powerpoint/2010/main" val="2757439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ja-JP" altLang="en-US" sz="2000" b="1" dirty="0"/>
              <a:t>できないこと</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5059270"/>
          </a:xfrm>
          <a:prstGeom prst="rect">
            <a:avLst/>
          </a:prstGeom>
          <a:noFill/>
        </p:spPr>
        <p:txBody>
          <a:bodyPr wrap="square" rtlCol="0">
            <a:spAutoFit/>
          </a:bodyPr>
          <a:lstStyle/>
          <a:p>
            <a:pPr algn="just">
              <a:lnSpc>
                <a:spcPct val="120000"/>
              </a:lnSpc>
            </a:pPr>
            <a:r>
              <a:rPr kumimoji="1" lang="ja-JP" altLang="en-US" dirty="0"/>
              <a:t>　このソフトウェアでは２次元の画像から“画像上の</a:t>
            </a:r>
            <a:r>
              <a:rPr kumimoji="1" lang="en-US" altLang="ja-JP" dirty="0"/>
              <a:t>x, y</a:t>
            </a:r>
            <a:r>
              <a:rPr kumimoji="1" lang="ja-JP" altLang="en-US" dirty="0"/>
              <a:t>座標”</a:t>
            </a:r>
            <a:r>
              <a:rPr kumimoji="1" lang="en-US" altLang="ja-JP" dirty="0"/>
              <a:t>(pixel)</a:t>
            </a:r>
            <a:r>
              <a:rPr kumimoji="1" lang="ja-JP" altLang="en-US" dirty="0"/>
              <a:t>を取得することしかできません．それを実世界の座標系および単位（</a:t>
            </a:r>
            <a:r>
              <a:rPr kumimoji="1" lang="en-US" altLang="ja-JP" dirty="0"/>
              <a:t>[m]</a:t>
            </a:r>
            <a:r>
              <a:rPr kumimoji="1" lang="ja-JP" altLang="en-US" dirty="0" err="1"/>
              <a:t>，</a:t>
            </a:r>
            <a:r>
              <a:rPr kumimoji="1" lang="en-US" altLang="ja-JP" dirty="0"/>
              <a:t>[mm]</a:t>
            </a:r>
            <a:r>
              <a:rPr kumimoji="1" lang="ja-JP" altLang="en-US" dirty="0"/>
              <a:t>など）に変換したり，カメラの歪みを校正したり，ステレオカメラ画像から三次元座標を</a:t>
            </a:r>
            <a:r>
              <a:rPr kumimoji="1" lang="en-US" altLang="ja-JP" dirty="0"/>
              <a:t>DLT</a:t>
            </a:r>
            <a:r>
              <a:rPr kumimoji="1" lang="ja-JP" altLang="en-US" dirty="0"/>
              <a:t>法（</a:t>
            </a:r>
            <a:r>
              <a:rPr kumimoji="1" lang="en-US" altLang="ja-JP" dirty="0"/>
              <a:t>Digital Linear Transformation</a:t>
            </a:r>
            <a:r>
              <a:rPr kumimoji="1" lang="ja-JP" altLang="en-US" dirty="0"/>
              <a:t>）などで取得する作業は別のソフトウェアを用いて下さい．</a:t>
            </a:r>
            <a:endParaRPr kumimoji="1" lang="en-US" altLang="ja-JP" dirty="0"/>
          </a:p>
          <a:p>
            <a:pPr algn="just">
              <a:lnSpc>
                <a:spcPct val="120000"/>
              </a:lnSpc>
            </a:pPr>
            <a:endParaRPr kumimoji="1" lang="en-US" altLang="ja-JP" dirty="0"/>
          </a:p>
          <a:p>
            <a:pPr marL="285750" indent="-285750" algn="just">
              <a:lnSpc>
                <a:spcPct val="120000"/>
              </a:lnSpc>
              <a:buFont typeface="Arial" panose="020B0604020202020204" pitchFamily="34" charset="0"/>
              <a:buChar char="•"/>
            </a:pPr>
            <a:r>
              <a:rPr kumimoji="1" lang="ja-JP" altLang="en-US" dirty="0"/>
              <a:t>動画を連続する静止画像に変換する機能はありません．別のソフトウェア（</a:t>
            </a:r>
            <a:r>
              <a:rPr kumimoji="1" lang="en-US" altLang="ja-JP" dirty="0" err="1"/>
              <a:t>AviUtil</a:t>
            </a:r>
            <a:r>
              <a:rPr kumimoji="1" lang="en-US" altLang="ja-JP" dirty="0"/>
              <a:t>, </a:t>
            </a:r>
            <a:r>
              <a:rPr kumimoji="1" lang="en-US" altLang="ja-JP" dirty="0" err="1"/>
              <a:t>Ffmpeg</a:t>
            </a:r>
            <a:r>
              <a:rPr kumimoji="1" lang="ja-JP" altLang="en-US" dirty="0"/>
              <a:t>など）を使用して下さい．</a:t>
            </a:r>
            <a:endParaRPr kumimoji="1" lang="en-US" altLang="ja-JP" dirty="0"/>
          </a:p>
          <a:p>
            <a:pPr marL="285750" indent="-285750" algn="just">
              <a:lnSpc>
                <a:spcPct val="120000"/>
              </a:lnSpc>
              <a:buFont typeface="Arial" panose="020B0604020202020204" pitchFamily="34" charset="0"/>
              <a:buChar char="•"/>
            </a:pPr>
            <a:r>
              <a:rPr kumimoji="1" lang="ja-JP" altLang="en-US" dirty="0"/>
              <a:t>特徴点を自動的に検出する機能はありません．あなたの目と指と根気が必要です．</a:t>
            </a:r>
            <a:endParaRPr kumimoji="1" lang="en-US" altLang="ja-JP" dirty="0"/>
          </a:p>
          <a:p>
            <a:pPr marL="285750" indent="-285750" algn="just">
              <a:lnSpc>
                <a:spcPct val="120000"/>
              </a:lnSpc>
              <a:buFont typeface="Arial" panose="020B0604020202020204" pitchFamily="34" charset="0"/>
              <a:buChar char="•"/>
            </a:pPr>
            <a:r>
              <a:rPr kumimoji="1" lang="en-US" altLang="ja-JP" dirty="0"/>
              <a:t>Visualize</a:t>
            </a:r>
            <a:r>
              <a:rPr kumimoji="1" lang="ja-JP" altLang="en-US" dirty="0"/>
              <a:t>では人の全身のような複雑な</a:t>
            </a:r>
            <a:r>
              <a:rPr kumimoji="1" lang="en-US" altLang="ja-JP" dirty="0"/>
              <a:t>Stick picture</a:t>
            </a:r>
            <a:r>
              <a:rPr kumimoji="1" lang="ja-JP" altLang="en-US" dirty="0"/>
              <a:t>を描く機能もありますが，各計測点間の関係を記述する便利なユーザーインターフェースはありません．線分定義ファイルをテキストエディターなどで作成して読み込んで下さい．</a:t>
            </a:r>
            <a:endParaRPr kumimoji="1" lang="en-US" altLang="ja-JP" dirty="0"/>
          </a:p>
          <a:p>
            <a:pPr marL="285750" indent="-285750" algn="just">
              <a:lnSpc>
                <a:spcPct val="120000"/>
              </a:lnSpc>
              <a:buFont typeface="Arial" panose="020B0604020202020204" pitchFamily="34" charset="0"/>
              <a:buChar char="•"/>
            </a:pPr>
            <a:r>
              <a:rPr kumimoji="1" lang="ja-JP" altLang="en-US" dirty="0"/>
              <a:t>点と点の間を結んで線分とし，その線分の長さや線分間の角度を計測する機能もありません．これは各人，</a:t>
            </a:r>
            <a:r>
              <a:rPr kumimoji="1" lang="en-US" altLang="ja-JP" dirty="0"/>
              <a:t>Excel</a:t>
            </a:r>
            <a:r>
              <a:rPr kumimoji="1" lang="ja-JP" altLang="en-US" dirty="0"/>
              <a:t>やプログラミングで実現して下さい．あくまで各点の座標を計測する機能のみです（ただし，</a:t>
            </a:r>
            <a:r>
              <a:rPr kumimoji="1" lang="en-US" altLang="ja-JP" dirty="0"/>
              <a:t>measure</a:t>
            </a:r>
            <a:r>
              <a:rPr kumimoji="1" lang="ja-JP" altLang="en-US" dirty="0"/>
              <a:t>では計測点の色情報を記録できますし，</a:t>
            </a:r>
            <a:r>
              <a:rPr kumimoji="1" lang="en-US" altLang="ja-JP" dirty="0"/>
              <a:t>merge</a:t>
            </a:r>
            <a:r>
              <a:rPr kumimoji="1" lang="ja-JP" altLang="en-US" dirty="0" err="1"/>
              <a:t>での</a:t>
            </a:r>
            <a:r>
              <a:rPr kumimoji="1" lang="ja-JP" altLang="en-US" dirty="0"/>
              <a:t>統合も可能です．用途は想像できませんが）．</a:t>
            </a:r>
            <a:endParaRPr kumimoji="1" lang="en-US" altLang="ja-JP" dirty="0"/>
          </a:p>
        </p:txBody>
      </p:sp>
    </p:spTree>
    <p:extLst>
      <p:ext uri="{BB962C8B-B14F-4D97-AF65-F5344CB8AC3E}">
        <p14:creationId xmlns:p14="http://schemas.microsoft.com/office/powerpoint/2010/main" val="1891741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2732479"/>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en-US" altLang="ja-JP" dirty="0"/>
              <a:t>measure</a:t>
            </a:r>
            <a:r>
              <a:rPr kumimoji="1" lang="ja-JP" altLang="en-US" dirty="0"/>
              <a:t>で読み込める静止画像は</a:t>
            </a:r>
            <a:r>
              <a:rPr kumimoji="1" lang="en-US" altLang="ja-JP" dirty="0"/>
              <a:t>JPEG, PNG, GIF, TGA</a:t>
            </a:r>
            <a:r>
              <a:rPr kumimoji="1" lang="ja-JP" altLang="en-US" dirty="0"/>
              <a:t>形式，</a:t>
            </a:r>
            <a:r>
              <a:rPr kumimoji="1" lang="en-US" altLang="ja-JP" dirty="0"/>
              <a:t>visualize</a:t>
            </a:r>
            <a:r>
              <a:rPr kumimoji="1" lang="ja-JP" altLang="en-US" dirty="0"/>
              <a:t>で出力可能なプロット画像は</a:t>
            </a:r>
            <a:r>
              <a:rPr kumimoji="1" lang="en-US" altLang="ja-JP" dirty="0"/>
              <a:t>JPEG, PNG, TIFF, TGA</a:t>
            </a:r>
            <a:r>
              <a:rPr kumimoji="1" lang="ja-JP" altLang="en-US" dirty="0"/>
              <a:t>形式です．</a:t>
            </a:r>
            <a:r>
              <a:rPr kumimoji="1" lang="en-US" altLang="ja-JP" dirty="0"/>
              <a:t>measure, merge</a:t>
            </a:r>
            <a:r>
              <a:rPr kumimoji="1" lang="ja-JP" altLang="en-US" dirty="0"/>
              <a:t>で読み込み可能なテキストファイルはタブ区切り</a:t>
            </a:r>
            <a:r>
              <a:rPr kumimoji="1" lang="en-US" altLang="ja-JP" dirty="0"/>
              <a:t>CSV</a:t>
            </a:r>
            <a:r>
              <a:rPr kumimoji="1" lang="ja-JP" altLang="en-US" dirty="0"/>
              <a:t>形式です．</a:t>
            </a:r>
            <a:r>
              <a:rPr kumimoji="1" lang="en-US" altLang="ja-JP" dirty="0"/>
              <a:t>Excel</a:t>
            </a:r>
            <a:r>
              <a:rPr kumimoji="1" lang="ja-JP" altLang="en-US" dirty="0"/>
              <a:t>等を用いた手作業での修正も可能です．</a:t>
            </a:r>
            <a:endParaRPr kumimoji="1" lang="en-US" altLang="ja-JP" dirty="0"/>
          </a:p>
          <a:p>
            <a:pPr marL="285750" indent="-285750" algn="just">
              <a:lnSpc>
                <a:spcPct val="120000"/>
              </a:lnSpc>
              <a:buFont typeface="Arial" panose="020B0604020202020204" pitchFamily="34" charset="0"/>
              <a:buChar char="•"/>
            </a:pPr>
            <a:r>
              <a:rPr kumimoji="1" lang="en-US" altLang="ja-JP" dirty="0"/>
              <a:t>merge</a:t>
            </a:r>
            <a:r>
              <a:rPr kumimoji="1" lang="ja-JP" altLang="en-US" dirty="0"/>
              <a:t>で読み込む連続する静止画像のファイル名は「</a:t>
            </a:r>
            <a:r>
              <a:rPr kumimoji="1" lang="en-US" altLang="ja-JP" dirty="0"/>
              <a:t>hogehoge0000.jpg</a:t>
            </a:r>
            <a:r>
              <a:rPr kumimoji="1" lang="ja-JP" altLang="en-US" dirty="0"/>
              <a:t>」のように拡張子の前に半角数字の付いた形式が好ましいです（勿論，自由なファイル名でも問題はありません）．</a:t>
            </a:r>
            <a:r>
              <a:rPr kumimoji="1" lang="en-US" altLang="ja-JP" dirty="0"/>
              <a:t>measure, merge</a:t>
            </a:r>
            <a:r>
              <a:rPr kumimoji="1" lang="ja-JP" altLang="en-US" dirty="0"/>
              <a:t>で複数のファイルを一度に読み込む際，ファイル名でソーティングしてからファイルを読み込みます．</a:t>
            </a:r>
            <a:endParaRPr kumimoji="1" lang="en-US" altLang="ja-JP" dirty="0"/>
          </a:p>
          <a:p>
            <a:pPr marL="285750" indent="-285750" algn="just">
              <a:lnSpc>
                <a:spcPct val="120000"/>
              </a:lnSpc>
              <a:buFont typeface="Arial" panose="020B0604020202020204" pitchFamily="34" charset="0"/>
              <a:buChar char="•"/>
            </a:pPr>
            <a:r>
              <a:rPr kumimoji="1" lang="ja-JP" altLang="en-US" dirty="0"/>
              <a:t>プログラムの終了は</a:t>
            </a:r>
            <a:r>
              <a:rPr kumimoji="1" lang="en-US" altLang="ja-JP" dirty="0"/>
              <a:t>[ESC]</a:t>
            </a:r>
            <a:r>
              <a:rPr kumimoji="1" lang="ja-JP" altLang="en-US" dirty="0"/>
              <a:t>キーです．</a:t>
            </a:r>
            <a:endParaRPr kumimoji="1" lang="en-US" altLang="ja-JP" dirty="0"/>
          </a:p>
        </p:txBody>
      </p:sp>
      <p:sp>
        <p:nvSpPr>
          <p:cNvPr id="6" name="テキスト ボックス 5">
            <a:extLst>
              <a:ext uri="{FF2B5EF4-FFF2-40B4-BE49-F238E27FC236}">
                <a16:creationId xmlns:a16="http://schemas.microsoft.com/office/drawing/2014/main" id="{416DBDE4-3B88-4854-9163-C3A9226518CD}"/>
              </a:ext>
            </a:extLst>
          </p:cNvPr>
          <p:cNvSpPr txBox="1"/>
          <p:nvPr/>
        </p:nvSpPr>
        <p:spPr>
          <a:xfrm>
            <a:off x="390053" y="3248686"/>
            <a:ext cx="9125893" cy="3362139"/>
          </a:xfrm>
          <a:prstGeom prst="rect">
            <a:avLst/>
          </a:prstGeom>
          <a:noFill/>
        </p:spPr>
        <p:txBody>
          <a:bodyPr wrap="square" rtlCol="0">
            <a:spAutoFit/>
          </a:bodyPr>
          <a:lstStyle/>
          <a:p>
            <a:pPr algn="just">
              <a:lnSpc>
                <a:spcPct val="120000"/>
              </a:lnSpc>
            </a:pPr>
            <a:r>
              <a:rPr kumimoji="1" lang="ja-JP" altLang="en-US" sz="1400" dirty="0"/>
              <a:t>（技術的な補足）</a:t>
            </a:r>
            <a:endParaRPr kumimoji="1" lang="en-US" altLang="ja-JP" sz="1400" dirty="0"/>
          </a:p>
          <a:p>
            <a:pPr algn="just">
              <a:lnSpc>
                <a:spcPct val="120000"/>
              </a:lnSpc>
            </a:pPr>
            <a:r>
              <a:rPr kumimoji="1" lang="ja-JP" altLang="en-US" sz="1400" dirty="0"/>
              <a:t>　</a:t>
            </a:r>
            <a:r>
              <a:rPr kumimoji="1" lang="en-US" altLang="ja-JP" sz="1400" dirty="0"/>
              <a:t>measure, merge, visualize</a:t>
            </a:r>
            <a:r>
              <a:rPr kumimoji="1" lang="ja-JP" altLang="en-US" sz="1400" dirty="0"/>
              <a:t>は，フォルダー選択および</a:t>
            </a:r>
            <a:r>
              <a:rPr kumimoji="1" lang="en-US" altLang="ja-JP" sz="1400" dirty="0"/>
              <a:t>D&amp;D</a:t>
            </a:r>
            <a:r>
              <a:rPr kumimoji="1" lang="ja-JP" altLang="en-US" sz="1400" dirty="0"/>
              <a:t>において，ファイルの大雑把な指定（無関係なファイルも含む選択対象の中から，対応するファイルのみを抜き出して読み込む）が可能です．ただそのファイルが　対応するファイルかどうかを調べるために，ファイル全体を読み込む必要があります．もしその候補のファイルが動画ファイルだった場合は，数十</a:t>
            </a:r>
            <a:r>
              <a:rPr kumimoji="1" lang="en-US" altLang="ja-JP" sz="1400" dirty="0"/>
              <a:t>MB</a:t>
            </a:r>
            <a:r>
              <a:rPr kumimoji="1" lang="ja-JP" altLang="en-US" sz="1400" dirty="0"/>
              <a:t>のファイルを一旦読み込んでしまいます．この無駄を省くために，ファイルの拡張子から明らかに無関係だと判明するファイルは読み込むことなく候補から外します．</a:t>
            </a:r>
            <a:endParaRPr kumimoji="1" lang="en-US" altLang="ja-JP" sz="1400" dirty="0"/>
          </a:p>
          <a:p>
            <a:pPr algn="just">
              <a:lnSpc>
                <a:spcPct val="120000"/>
              </a:lnSpc>
            </a:pPr>
            <a:r>
              <a:rPr kumimoji="1" lang="en-US" altLang="ja-JP" sz="1400" dirty="0" err="1"/>
              <a:t>common.pde</a:t>
            </a:r>
            <a:r>
              <a:rPr kumimoji="1" lang="ja-JP" altLang="en-US" sz="1400" dirty="0"/>
              <a:t>中の以下の二つの文字列配列で指定しています．</a:t>
            </a:r>
            <a:endParaRPr kumimoji="1" lang="en-US" altLang="ja-JP" sz="1400" dirty="0"/>
          </a:p>
          <a:p>
            <a:pPr lvl="1" algn="just">
              <a:lnSpc>
                <a:spcPct val="120000"/>
              </a:lnSpc>
            </a:pPr>
            <a:r>
              <a:rPr kumimoji="1" lang="en-US" altLang="ja-JP" sz="1200" dirty="0"/>
              <a:t>final String [] </a:t>
            </a:r>
            <a:r>
              <a:rPr kumimoji="1" lang="en-US" altLang="ja-JP" sz="1200" dirty="0" err="1"/>
              <a:t>extensionListOfImage</a:t>
            </a:r>
            <a:r>
              <a:rPr kumimoji="1" lang="en-US" altLang="ja-JP" sz="1200" dirty="0"/>
              <a:t> = {"jpg", "jpeg", "gif", "</a:t>
            </a:r>
            <a:r>
              <a:rPr kumimoji="1" lang="en-US" altLang="ja-JP" sz="1200" dirty="0" err="1"/>
              <a:t>tga</a:t>
            </a:r>
            <a:r>
              <a:rPr kumimoji="1" lang="en-US" altLang="ja-JP" sz="1200" dirty="0"/>
              <a:t>", "png"};</a:t>
            </a:r>
            <a:endParaRPr kumimoji="1" lang="ja-JP" altLang="en-US" sz="1200" dirty="0"/>
          </a:p>
          <a:p>
            <a:pPr lvl="1" algn="just">
              <a:lnSpc>
                <a:spcPct val="120000"/>
              </a:lnSpc>
            </a:pPr>
            <a:r>
              <a:rPr kumimoji="1" lang="en-US" altLang="ja-JP" sz="1200" dirty="0"/>
              <a:t>final String [] </a:t>
            </a:r>
            <a:r>
              <a:rPr kumimoji="1" lang="en-US" altLang="ja-JP" sz="1200" dirty="0" err="1"/>
              <a:t>extensionListOfText</a:t>
            </a:r>
            <a:r>
              <a:rPr kumimoji="1" lang="en-US" altLang="ja-JP" sz="1200" dirty="0"/>
              <a:t>      = {"txt"}; </a:t>
            </a:r>
          </a:p>
          <a:p>
            <a:pPr marL="285750" indent="-285750" algn="just">
              <a:lnSpc>
                <a:spcPct val="120000"/>
              </a:lnSpc>
              <a:buFont typeface="Arial" panose="020B0604020202020204" pitchFamily="34" charset="0"/>
              <a:buChar char="•"/>
            </a:pPr>
            <a:r>
              <a:rPr kumimoji="1" lang="en-US" altLang="ja-JP" sz="1400" dirty="0"/>
              <a:t>measure		: </a:t>
            </a:r>
            <a:r>
              <a:rPr kumimoji="1" lang="en-US" altLang="ja-JP" sz="1400" dirty="0" err="1"/>
              <a:t>extensionListOfImage</a:t>
            </a:r>
            <a:r>
              <a:rPr kumimoji="1" lang="en-US" altLang="ja-JP" sz="1400" dirty="0"/>
              <a:t>[]</a:t>
            </a:r>
            <a:r>
              <a:rPr kumimoji="1" lang="ja-JP" altLang="en-US" sz="1400" dirty="0"/>
              <a:t>内の拡張子を持つファイルを静止画像として読み込む</a:t>
            </a:r>
            <a:endParaRPr kumimoji="1" lang="en-US" altLang="ja-JP" sz="1400" dirty="0"/>
          </a:p>
          <a:p>
            <a:pPr marL="285750" indent="-285750" algn="just">
              <a:lnSpc>
                <a:spcPct val="120000"/>
              </a:lnSpc>
              <a:buFont typeface="Arial" panose="020B0604020202020204" pitchFamily="34" charset="0"/>
              <a:buChar char="•"/>
            </a:pPr>
            <a:r>
              <a:rPr kumimoji="1" lang="en-US" altLang="ja-JP" sz="1400" dirty="0"/>
              <a:t>Merge		: </a:t>
            </a:r>
            <a:r>
              <a:rPr kumimoji="1" lang="en-US" altLang="ja-JP" sz="1400" dirty="0" err="1"/>
              <a:t>extensionListOfText</a:t>
            </a:r>
            <a:r>
              <a:rPr kumimoji="1" lang="en-US" altLang="ja-JP" sz="1400" dirty="0"/>
              <a:t>[]</a:t>
            </a:r>
            <a:r>
              <a:rPr kumimoji="1" lang="ja-JP" altLang="en-US" sz="1400" dirty="0"/>
              <a:t>内の拡張子を持つファイルを座標データとして読み込む</a:t>
            </a:r>
            <a:endParaRPr kumimoji="1" lang="en-US" altLang="ja-JP" sz="1400" dirty="0"/>
          </a:p>
          <a:p>
            <a:pPr marL="285750" indent="-285750" algn="just">
              <a:lnSpc>
                <a:spcPct val="120000"/>
              </a:lnSpc>
              <a:buFont typeface="Arial" panose="020B0604020202020204" pitchFamily="34" charset="0"/>
              <a:buChar char="•"/>
            </a:pPr>
            <a:r>
              <a:rPr kumimoji="1" lang="en-US" altLang="ja-JP" sz="1400" dirty="0"/>
              <a:t>visualize 	: </a:t>
            </a:r>
            <a:r>
              <a:rPr kumimoji="1" lang="en-US" altLang="ja-JP" sz="1400" dirty="0" err="1"/>
              <a:t>extensionListOfText</a:t>
            </a:r>
            <a:r>
              <a:rPr kumimoji="1" lang="en-US" altLang="ja-JP" sz="1400" dirty="0"/>
              <a:t>[]</a:t>
            </a:r>
            <a:r>
              <a:rPr kumimoji="1" lang="ja-JP" altLang="en-US" sz="1400" dirty="0"/>
              <a:t>内の拡張子を持つテキストを統合ファイルとして読み込む．</a:t>
            </a:r>
            <a:endParaRPr kumimoji="1" lang="en-US" altLang="ja-JP" sz="1400" dirty="0"/>
          </a:p>
          <a:p>
            <a:pPr algn="just">
              <a:lnSpc>
                <a:spcPct val="120000"/>
              </a:lnSpc>
            </a:pPr>
            <a:r>
              <a:rPr kumimoji="1" lang="ja-JP" altLang="en-US" sz="1400" dirty="0"/>
              <a:t>実際に読み込めるかどうかは，拡張子による判定後に改めて行われます．</a:t>
            </a:r>
            <a:endParaRPr kumimoji="1" lang="en-US" altLang="ja-JP" sz="1400" dirty="0"/>
          </a:p>
        </p:txBody>
      </p:sp>
    </p:spTree>
    <p:extLst>
      <p:ext uri="{BB962C8B-B14F-4D97-AF65-F5344CB8AC3E}">
        <p14:creationId xmlns:p14="http://schemas.microsoft.com/office/powerpoint/2010/main" val="405264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EE567493-F3FA-46D1-B146-8D4281D1AD30}"/>
              </a:ext>
            </a:extLst>
          </p:cNvPr>
          <p:cNvPicPr>
            <a:picLocks noChangeAspect="1"/>
          </p:cNvPicPr>
          <p:nvPr/>
        </p:nvPicPr>
        <p:blipFill rotWithShape="1">
          <a:blip r:embed="rId2"/>
          <a:srcRect b="66794"/>
          <a:stretch/>
        </p:blipFill>
        <p:spPr>
          <a:xfrm>
            <a:off x="3150605" y="4889764"/>
            <a:ext cx="6641885" cy="1848005"/>
          </a:xfrm>
          <a:prstGeom prst="rect">
            <a:avLst/>
          </a:prstGeom>
        </p:spPr>
      </p:pic>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615637"/>
            <a:ext cx="9125893" cy="4062074"/>
          </a:xfrm>
          <a:prstGeom prst="rect">
            <a:avLst/>
          </a:prstGeom>
          <a:noFill/>
        </p:spPr>
        <p:txBody>
          <a:bodyPr wrap="square" rtlCol="0">
            <a:spAutoFit/>
          </a:bodyPr>
          <a:lstStyle/>
          <a:p>
            <a:pPr marL="285750" indent="-285750" algn="just">
              <a:lnSpc>
                <a:spcPct val="120000"/>
              </a:lnSpc>
              <a:buFont typeface="Arial" panose="020B0604020202020204" pitchFamily="34" charset="0"/>
              <a:buChar char="•"/>
            </a:pPr>
            <a:r>
              <a:rPr kumimoji="1" lang="ja-JP" altLang="en-US" dirty="0"/>
              <a:t>ソースリストは分割されています．</a:t>
            </a:r>
            <a:r>
              <a:rPr kumimoji="1" lang="en-US" altLang="ja-JP" dirty="0" err="1"/>
              <a:t>common.pde</a:t>
            </a:r>
            <a:r>
              <a:rPr kumimoji="1" lang="ja-JP" altLang="en-US" dirty="0"/>
              <a:t>は３つのプログラム共通のコード（完全に同一内容）です．</a:t>
            </a:r>
            <a:r>
              <a:rPr kumimoji="1" lang="en-US" altLang="ja-JP" dirty="0" err="1"/>
              <a:t>lib.pde</a:t>
            </a:r>
            <a:r>
              <a:rPr kumimoji="1" lang="ja-JP" altLang="en-US" dirty="0"/>
              <a:t>は各プログラム専用のコードです．</a:t>
            </a:r>
            <a:endParaRPr kumimoji="1" lang="en-US" altLang="ja-JP" dirty="0"/>
          </a:p>
          <a:p>
            <a:pPr marL="285750" indent="-285750" algn="just">
              <a:lnSpc>
                <a:spcPct val="120000"/>
              </a:lnSpc>
              <a:buFont typeface="Arial" panose="020B0604020202020204" pitchFamily="34" charset="0"/>
              <a:buChar char="•"/>
            </a:pPr>
            <a:r>
              <a:rPr kumimoji="1" lang="ja-JP" altLang="en-US" dirty="0"/>
              <a:t>各種設定の初期値は</a:t>
            </a:r>
            <a:r>
              <a:rPr kumimoji="1" lang="en-US" altLang="ja-JP" dirty="0" err="1"/>
              <a:t>header.pde</a:t>
            </a:r>
            <a:r>
              <a:rPr kumimoji="1" lang="ja-JP" altLang="en-US" dirty="0"/>
              <a:t>に記述してあります．変数名は大文字から始まります．</a:t>
            </a:r>
            <a:endParaRPr kumimoji="1" lang="en-US" altLang="ja-JP" dirty="0"/>
          </a:p>
          <a:p>
            <a:pPr marL="285750" indent="-285750" algn="just">
              <a:lnSpc>
                <a:spcPct val="120000"/>
              </a:lnSpc>
              <a:buFont typeface="Arial" panose="020B0604020202020204" pitchFamily="34" charset="0"/>
              <a:buChar char="•"/>
            </a:pPr>
            <a:endParaRPr kumimoji="1" lang="en-US" altLang="ja-JP" dirty="0"/>
          </a:p>
          <a:p>
            <a:pPr marL="285750" indent="-285750" algn="just">
              <a:lnSpc>
                <a:spcPct val="120000"/>
              </a:lnSpc>
              <a:buFont typeface="Arial" panose="020B0604020202020204" pitchFamily="34" charset="0"/>
              <a:buChar char="•"/>
            </a:pPr>
            <a:r>
              <a:rPr kumimoji="1" lang="en-US" altLang="ja-JP" dirty="0"/>
              <a:t>measure</a:t>
            </a:r>
            <a:r>
              <a:rPr kumimoji="1" lang="ja-JP" altLang="en-US" dirty="0"/>
              <a:t>と</a:t>
            </a:r>
            <a:r>
              <a:rPr kumimoji="1" lang="en-US" altLang="ja-JP" dirty="0"/>
              <a:t>visualize</a:t>
            </a:r>
            <a:r>
              <a:rPr kumimoji="1" lang="ja-JP" altLang="en-US" dirty="0"/>
              <a:t>は各種設定を変更可能なサブメニューが存在します．</a:t>
            </a:r>
            <a:r>
              <a:rPr kumimoji="1" lang="en-US" altLang="ja-JP" dirty="0"/>
              <a:t>merge</a:t>
            </a:r>
            <a:r>
              <a:rPr kumimoji="1" lang="ja-JP" altLang="en-US" dirty="0"/>
              <a:t>は読み込んだ統合データのソーティングを行うサブメニューを持ちます．</a:t>
            </a:r>
            <a:endParaRPr kumimoji="1" lang="en-US" altLang="ja-JP" dirty="0"/>
          </a:p>
          <a:p>
            <a:pPr marL="285750" indent="-285750" algn="just">
              <a:lnSpc>
                <a:spcPct val="120000"/>
              </a:lnSpc>
              <a:buFont typeface="Arial" panose="020B0604020202020204" pitchFamily="34" charset="0"/>
              <a:buChar char="•"/>
            </a:pPr>
            <a:r>
              <a:rPr kumimoji="1" lang="ja-JP" altLang="en-US" dirty="0"/>
              <a:t>いくつかのパラメーターはキーボード入力可能です．入力開始時には現在の値がプリセットされます．</a:t>
            </a:r>
            <a:r>
              <a:rPr kumimoji="1" lang="en-US" altLang="ja-JP" dirty="0"/>
              <a:t>[</a:t>
            </a:r>
            <a:r>
              <a:rPr kumimoji="1" lang="en-US" altLang="ja-JP" dirty="0" err="1"/>
              <a:t>BackSpace</a:t>
            </a:r>
            <a:r>
              <a:rPr kumimoji="1" lang="en-US" altLang="ja-JP" dirty="0"/>
              <a:t>]</a:t>
            </a:r>
            <a:r>
              <a:rPr kumimoji="1" lang="ja-JP" altLang="en-US" dirty="0"/>
              <a:t>キーにより１文字単位で消せますが，</a:t>
            </a:r>
            <a:r>
              <a:rPr kumimoji="1" lang="en-US" altLang="ja-JP" dirty="0"/>
              <a:t>[SPACE]</a:t>
            </a:r>
            <a:r>
              <a:rPr kumimoji="1" lang="ja-JP" altLang="en-US" dirty="0"/>
              <a:t>バーを押すと０に初期化されますので，値を入力する前に</a:t>
            </a:r>
            <a:r>
              <a:rPr kumimoji="1" lang="en-US" altLang="ja-JP" dirty="0"/>
              <a:t>[SPACE]</a:t>
            </a:r>
            <a:r>
              <a:rPr kumimoji="1" lang="ja-JP" altLang="en-US" dirty="0"/>
              <a:t>バーを押すと変更が楽です．</a:t>
            </a:r>
            <a:r>
              <a:rPr kumimoji="1" lang="en-US" altLang="ja-JP" dirty="0"/>
              <a:t>[Enter]</a:t>
            </a:r>
            <a:r>
              <a:rPr kumimoji="1" lang="ja-JP" altLang="en-US" dirty="0"/>
              <a:t>キーを押すと確定します．</a:t>
            </a:r>
            <a:r>
              <a:rPr kumimoji="1" lang="en-US" altLang="ja-JP" dirty="0"/>
              <a:t>[ESC]</a:t>
            </a:r>
            <a:r>
              <a:rPr kumimoji="1" lang="ja-JP" altLang="en-US" dirty="0"/>
              <a:t>キーを押すと入力作業を中断できます．入力して変更した設定値はプログラムを終了すると消えますので，毎回，同じ値に設定したい場合は</a:t>
            </a:r>
            <a:r>
              <a:rPr kumimoji="1" lang="en-US" altLang="ja-JP" dirty="0" err="1"/>
              <a:t>header.pde</a:t>
            </a:r>
            <a:r>
              <a:rPr kumimoji="1" lang="ja-JP" altLang="en-US" dirty="0"/>
              <a:t>内の初期値を書き換えると良いでしょう．</a:t>
            </a:r>
            <a:endParaRPr kumimoji="1" lang="en-US" altLang="ja-JP" dirty="0"/>
          </a:p>
        </p:txBody>
      </p:sp>
    </p:spTree>
    <p:extLst>
      <p:ext uri="{BB962C8B-B14F-4D97-AF65-F5344CB8AC3E}">
        <p14:creationId xmlns:p14="http://schemas.microsoft.com/office/powerpoint/2010/main" val="353551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【measure, merge, visualize</a:t>
            </a:r>
            <a:r>
              <a:rPr kumimoji="1" lang="ja-JP" altLang="en-US" sz="2000" b="1" dirty="0"/>
              <a:t>共通の説明</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323157" y="487656"/>
            <a:ext cx="5776111" cy="1552797"/>
          </a:xfrm>
          <a:prstGeom prst="rect">
            <a:avLst/>
          </a:prstGeom>
          <a:noFill/>
        </p:spPr>
        <p:txBody>
          <a:bodyPr wrap="square" rtlCol="0">
            <a:spAutoFit/>
          </a:bodyPr>
          <a:lstStyle/>
          <a:p>
            <a:pPr algn="just">
              <a:lnSpc>
                <a:spcPct val="120000"/>
              </a:lnSpc>
            </a:pPr>
            <a:r>
              <a:rPr kumimoji="1" lang="ja-JP" altLang="en-US" sz="1600" b="1" dirty="0"/>
              <a:t>（座標系）</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座標系は静止画像の左上が</a:t>
            </a:r>
            <a:r>
              <a:rPr kumimoji="1" lang="en-US" altLang="ja-JP" sz="1600" dirty="0"/>
              <a:t>(0, 0)</a:t>
            </a:r>
            <a:r>
              <a:rPr kumimoji="1" lang="ja-JP" altLang="en-US" sz="1600" dirty="0"/>
              <a:t>です．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右の画像は</a:t>
            </a:r>
            <a:r>
              <a:rPr kumimoji="1" lang="en-US" altLang="ja-JP" sz="1600" dirty="0"/>
              <a:t>1920×1080[pixel]</a:t>
            </a:r>
            <a:r>
              <a:rPr kumimoji="1" lang="ja-JP" altLang="en-US" sz="1600" dirty="0"/>
              <a:t>の画像です（各ファイルのプロパティの“詳細”タブを確認下さい）．この場合，右下の座標は</a:t>
            </a:r>
            <a:r>
              <a:rPr kumimoji="1" lang="en-US" altLang="ja-JP" sz="1600" dirty="0"/>
              <a:t>(1919, 1079)</a:t>
            </a:r>
            <a:r>
              <a:rPr kumimoji="1" lang="ja-JP" altLang="en-US" sz="1600" dirty="0"/>
              <a:t>です．</a:t>
            </a:r>
            <a:endParaRPr kumimoji="1" lang="en-US" altLang="ja-JP" sz="1600" dirty="0"/>
          </a:p>
        </p:txBody>
      </p:sp>
      <p:grpSp>
        <p:nvGrpSpPr>
          <p:cNvPr id="11" name="グループ化 10">
            <a:extLst>
              <a:ext uri="{FF2B5EF4-FFF2-40B4-BE49-F238E27FC236}">
                <a16:creationId xmlns:a16="http://schemas.microsoft.com/office/drawing/2014/main" id="{552FA37D-5401-4F40-9CB6-607A2A270AAC}"/>
              </a:ext>
            </a:extLst>
          </p:cNvPr>
          <p:cNvGrpSpPr/>
          <p:nvPr/>
        </p:nvGrpSpPr>
        <p:grpSpPr>
          <a:xfrm>
            <a:off x="6219731" y="133101"/>
            <a:ext cx="3565806" cy="2444597"/>
            <a:chOff x="5513560" y="259850"/>
            <a:chExt cx="3936999" cy="2699075"/>
          </a:xfrm>
        </p:grpSpPr>
        <p:pic>
          <p:nvPicPr>
            <p:cNvPr id="4" name="図 3">
              <a:extLst>
                <a:ext uri="{FF2B5EF4-FFF2-40B4-BE49-F238E27FC236}">
                  <a16:creationId xmlns:a16="http://schemas.microsoft.com/office/drawing/2014/main" id="{950B58A7-F3CC-4515-AA75-7B7E888C07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5041" y="554825"/>
              <a:ext cx="3774037" cy="2122896"/>
            </a:xfrm>
            <a:prstGeom prst="rect">
              <a:avLst/>
            </a:prstGeom>
            <a:ln>
              <a:solidFill>
                <a:schemeClr val="tx1"/>
              </a:solidFill>
            </a:ln>
          </p:spPr>
        </p:pic>
        <p:sp>
          <p:nvSpPr>
            <p:cNvPr id="7" name="楕円 6">
              <a:extLst>
                <a:ext uri="{FF2B5EF4-FFF2-40B4-BE49-F238E27FC236}">
                  <a16:creationId xmlns:a16="http://schemas.microsoft.com/office/drawing/2014/main" id="{E26565EB-C022-42EA-84DD-6081878399ED}"/>
                </a:ext>
              </a:extLst>
            </p:cNvPr>
            <p:cNvSpPr/>
            <p:nvPr/>
          </p:nvSpPr>
          <p:spPr>
            <a:xfrm>
              <a:off x="5513560" y="452673"/>
              <a:ext cx="162964" cy="1629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a:extLst>
                <a:ext uri="{FF2B5EF4-FFF2-40B4-BE49-F238E27FC236}">
                  <a16:creationId xmlns:a16="http://schemas.microsoft.com/office/drawing/2014/main" id="{3C449090-97CD-41E6-B3F9-A4A76D41EBC8}"/>
                </a:ext>
              </a:extLst>
            </p:cNvPr>
            <p:cNvSpPr/>
            <p:nvPr/>
          </p:nvSpPr>
          <p:spPr>
            <a:xfrm>
              <a:off x="9287595" y="2616909"/>
              <a:ext cx="162964" cy="16296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9277C5D2-4CF4-4742-BFF7-88E16AAD19D2}"/>
                </a:ext>
              </a:extLst>
            </p:cNvPr>
            <p:cNvSpPr txBox="1"/>
            <p:nvPr/>
          </p:nvSpPr>
          <p:spPr>
            <a:xfrm>
              <a:off x="5613153" y="259850"/>
              <a:ext cx="518091" cy="276999"/>
            </a:xfrm>
            <a:prstGeom prst="rect">
              <a:avLst/>
            </a:prstGeom>
            <a:noFill/>
          </p:spPr>
          <p:txBody>
            <a:bodyPr wrap="none" rtlCol="0">
              <a:spAutoFit/>
            </a:bodyPr>
            <a:lstStyle/>
            <a:p>
              <a:r>
                <a:rPr kumimoji="1" lang="en-US" altLang="ja-JP" sz="1200" dirty="0">
                  <a:latin typeface="Times New Roman" panose="02020603050405020304" pitchFamily="18" charset="0"/>
                  <a:cs typeface="Times New Roman" panose="02020603050405020304" pitchFamily="18" charset="0"/>
                </a:rPr>
                <a:t>(0, 0)</a:t>
              </a:r>
              <a:endParaRPr kumimoji="1" lang="ja-JP" altLang="en-US" sz="1200" dirty="0">
                <a:latin typeface="Times New Roman" panose="02020603050405020304" pitchFamily="18" charset="0"/>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E8498529-E6B4-459E-98A6-C74151A88A4E}"/>
                </a:ext>
              </a:extLst>
            </p:cNvPr>
            <p:cNvSpPr txBox="1"/>
            <p:nvPr/>
          </p:nvSpPr>
          <p:spPr>
            <a:xfrm>
              <a:off x="8389322" y="2681926"/>
              <a:ext cx="979755" cy="276999"/>
            </a:xfrm>
            <a:prstGeom prst="rect">
              <a:avLst/>
            </a:prstGeom>
            <a:noFill/>
          </p:spPr>
          <p:txBody>
            <a:bodyPr wrap="none" rtlCol="0">
              <a:spAutoFit/>
            </a:bodyPr>
            <a:lstStyle/>
            <a:p>
              <a:r>
                <a:rPr kumimoji="1" lang="en-US" altLang="ja-JP" sz="1200" dirty="0">
                  <a:latin typeface="Times New Roman" panose="02020603050405020304" pitchFamily="18" charset="0"/>
                  <a:cs typeface="Times New Roman" panose="02020603050405020304" pitchFamily="18" charset="0"/>
                </a:rPr>
                <a:t>(1919, 1079)</a:t>
              </a:r>
              <a:endParaRPr kumimoji="1" lang="ja-JP" altLang="en-US" sz="1200" dirty="0">
                <a:latin typeface="Times New Roman" panose="02020603050405020304" pitchFamily="18" charset="0"/>
                <a:cs typeface="Times New Roman" panose="02020603050405020304" pitchFamily="18" charset="0"/>
              </a:endParaRPr>
            </a:p>
          </p:txBody>
        </p:sp>
      </p:grpSp>
      <mc:AlternateContent xmlns:mc="http://schemas.openxmlformats.org/markup-compatibility/2006">
        <mc:Choice xmlns:a14="http://schemas.microsoft.com/office/drawing/2010/main" Requires="a14">
          <p:sp>
            <p:nvSpPr>
              <p:cNvPr id="12" name="テキスト ボックス 11">
                <a:extLst>
                  <a:ext uri="{FF2B5EF4-FFF2-40B4-BE49-F238E27FC236}">
                    <a16:creationId xmlns:a16="http://schemas.microsoft.com/office/drawing/2014/main" id="{FD55D915-9C0B-4B33-9BAE-E83D423951FC}"/>
                  </a:ext>
                </a:extLst>
              </p:cNvPr>
              <p:cNvSpPr txBox="1"/>
              <p:nvPr/>
            </p:nvSpPr>
            <p:spPr>
              <a:xfrm>
                <a:off x="323157" y="2291448"/>
                <a:ext cx="9462380" cy="4634346"/>
              </a:xfrm>
              <a:prstGeom prst="rect">
                <a:avLst/>
              </a:prstGeom>
              <a:noFill/>
            </p:spPr>
            <p:txBody>
              <a:bodyPr wrap="square" rtlCol="0">
                <a:spAutoFit/>
              </a:bodyPr>
              <a:lstStyle/>
              <a:p>
                <a:pPr algn="just">
                  <a:lnSpc>
                    <a:spcPct val="120000"/>
                  </a:lnSpc>
                </a:pPr>
                <a:r>
                  <a:rPr kumimoji="1" lang="ja-JP" altLang="en-US" sz="1600" b="1" dirty="0"/>
                  <a:t>（Ｙ軸を反転したい）</a:t>
                </a:r>
                <a:r>
                  <a:rPr kumimoji="1" lang="ja-JP" altLang="en-US" sz="1100" b="1" dirty="0"/>
                  <a:t>：（注）変更すると</a:t>
                </a:r>
                <a:r>
                  <a:rPr kumimoji="1" lang="en-US" altLang="ja-JP" sz="1100" b="1" dirty="0"/>
                  <a:t>visualize</a:t>
                </a:r>
                <a:r>
                  <a:rPr kumimoji="1" lang="ja-JP" altLang="en-US" sz="1100" b="1" dirty="0"/>
                  <a:t>できません</a:t>
                </a:r>
              </a:p>
              <a:p>
                <a:pPr marL="285750" indent="-285750" algn="just">
                  <a:lnSpc>
                    <a:spcPct val="120000"/>
                  </a:lnSpc>
                  <a:buFont typeface="Arial" panose="020B0604020202020204" pitchFamily="34" charset="0"/>
                  <a:buChar char="•"/>
                </a:pPr>
                <a:r>
                  <a:rPr kumimoji="1" lang="ja-JP" altLang="en-US" sz="1600" dirty="0"/>
                  <a:t>計測して</a:t>
                </a:r>
                <a:r>
                  <a:rPr kumimoji="1" lang="en-US" altLang="ja-JP" sz="1600" dirty="0"/>
                  <a:t>merge</a:t>
                </a:r>
                <a:r>
                  <a:rPr kumimoji="1" lang="ja-JP" altLang="en-US" sz="1600" dirty="0"/>
                  <a:t>したデータを</a:t>
                </a:r>
                <a:r>
                  <a:rPr kumimoji="1" lang="en-US" altLang="ja-JP" sz="1600" dirty="0"/>
                  <a:t>Excel</a:t>
                </a:r>
                <a:r>
                  <a:rPr kumimoji="1" lang="ja-JP" altLang="en-US" sz="1600" dirty="0"/>
                  <a:t>等で処理する際に，元画像の縦のピクセル数</a:t>
                </a:r>
                <a:r>
                  <a:rPr kumimoji="1" lang="en-US" altLang="ja-JP" sz="1600" dirty="0"/>
                  <a:t>-1</a:t>
                </a:r>
                <a:r>
                  <a:rPr kumimoji="1" lang="ja-JP" altLang="en-US" sz="1600" dirty="0"/>
                  <a:t>（例では</a:t>
                </a:r>
                <a:r>
                  <a:rPr kumimoji="1" lang="en-US" altLang="ja-JP" sz="1600" dirty="0"/>
                  <a:t>1079</a:t>
                </a:r>
                <a:r>
                  <a:rPr kumimoji="1" lang="ja-JP" altLang="en-US" sz="1600" dirty="0"/>
                  <a:t>）から</a:t>
                </a:r>
                <a:r>
                  <a:rPr kumimoji="1" lang="en-US" altLang="ja-JP" sz="1600" dirty="0"/>
                  <a:t>Y</a:t>
                </a:r>
                <a:r>
                  <a:rPr kumimoji="1" lang="ja-JP" altLang="en-US" sz="1600" dirty="0"/>
                  <a:t>座標の値を引けば，左下が</a:t>
                </a:r>
                <a:r>
                  <a:rPr kumimoji="1" lang="en-US" altLang="ja-JP" sz="1600" dirty="0"/>
                  <a:t>(0, 0)</a:t>
                </a:r>
                <a:r>
                  <a:rPr kumimoji="1" lang="ja-JP" altLang="en-US" sz="1600" dirty="0"/>
                  <a:t>の座標系（単位は</a:t>
                </a:r>
                <a:r>
                  <a:rPr kumimoji="1" lang="en-US" altLang="ja-JP" sz="1600" dirty="0"/>
                  <a:t>pixel</a:t>
                </a:r>
                <a:r>
                  <a:rPr kumimoji="1" lang="ja-JP" altLang="en-US" sz="1600" dirty="0"/>
                  <a:t>）に変換できます．</a:t>
                </a:r>
                <a:endParaRPr kumimoji="1" lang="en-US" altLang="ja-JP" sz="1600" dirty="0"/>
              </a:p>
              <a:p>
                <a:pPr marL="285750" indent="-285750" algn="just">
                  <a:lnSpc>
                    <a:spcPct val="120000"/>
                  </a:lnSpc>
                  <a:buFont typeface="Arial" panose="020B0604020202020204" pitchFamily="34" charset="0"/>
                  <a:buChar char="•"/>
                </a:pPr>
                <a:endParaRPr kumimoji="1" lang="en-US" altLang="ja-JP" sz="900" dirty="0"/>
              </a:p>
              <a:p>
                <a:pPr algn="just">
                  <a:lnSpc>
                    <a:spcPct val="120000"/>
                  </a:lnSpc>
                </a:pPr>
                <a:r>
                  <a:rPr kumimoji="1" lang="ja-JP" altLang="en-US" sz="1600" b="1" dirty="0"/>
                  <a:t>（画像の傾きを補正したい） </a:t>
                </a:r>
                <a:r>
                  <a:rPr kumimoji="1" lang="ja-JP" altLang="en-US" sz="1100" b="1" dirty="0"/>
                  <a:t>：（注）変更すると</a:t>
                </a:r>
                <a:r>
                  <a:rPr kumimoji="1" lang="en-US" altLang="ja-JP" sz="1100" b="1" dirty="0"/>
                  <a:t>visualize</a:t>
                </a:r>
                <a:r>
                  <a:rPr kumimoji="1" lang="ja-JP" altLang="en-US" sz="1100" b="1" dirty="0"/>
                  <a:t>で静止画像と合成した際にズレます</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回転行列は</a:t>
                </a:r>
                <a14:m>
                  <m:oMath xmlns:m="http://schemas.openxmlformats.org/officeDocument/2006/math">
                    <m:d>
                      <m:dPr>
                        <m:begChr m:val="["/>
                        <m:endChr m:val="]"/>
                        <m:ctrlPr>
                          <a:rPr kumimoji="1" lang="en-US" altLang="ja-JP" sz="1600" i="1" smtClean="0">
                            <a:latin typeface="Cambria Math" panose="02040503050406030204" pitchFamily="18" charset="0"/>
                          </a:rPr>
                        </m:ctrlPr>
                      </m:dPr>
                      <m:e>
                        <m:m>
                          <m:mPr>
                            <m:mcs>
                              <m:mc>
                                <m:mcPr>
                                  <m:count m:val="1"/>
                                  <m:mcJc m:val="center"/>
                                </m:mcPr>
                              </m:mc>
                            </m:mcs>
                            <m:ctrlPr>
                              <a:rPr kumimoji="1" lang="en-US" altLang="ja-JP" sz="1600" i="1" smtClean="0">
                                <a:latin typeface="Cambria Math" panose="02040503050406030204" pitchFamily="18" charset="0"/>
                              </a:rPr>
                            </m:ctrlPr>
                          </m:mPr>
                          <m:mr>
                            <m:e>
                              <m:sSub>
                                <m:sSubPr>
                                  <m:ctrlPr>
                                    <a:rPr kumimoji="1" lang="en-US" altLang="ja-JP" sz="1600" i="1" smtClean="0">
                                      <a:latin typeface="Cambria Math" panose="02040503050406030204" pitchFamily="18" charset="0"/>
                                    </a:rPr>
                                  </m:ctrlPr>
                                </m:sSubPr>
                                <m:e>
                                  <m:r>
                                    <a:rPr kumimoji="1" lang="en-US" altLang="ja-JP" sz="1600" b="0" i="1" smtClean="0">
                                      <a:latin typeface="Cambria Math" panose="02040503050406030204" pitchFamily="18" charset="0"/>
                                    </a:rPr>
                                    <m:t>𝑃</m:t>
                                  </m:r>
                                  <m:r>
                                    <a:rPr kumimoji="1" lang="en-US" altLang="ja-JP" sz="1600" b="0" i="1" smtClean="0">
                                      <a:latin typeface="Cambria Math" panose="02040503050406030204" pitchFamily="18" charset="0"/>
                                    </a:rPr>
                                    <m:t>′</m:t>
                                  </m:r>
                                </m:e>
                                <m:sub>
                                  <m:r>
                                    <a:rPr kumimoji="1" lang="en-US" altLang="ja-JP" sz="1600" b="0" i="1" smtClean="0">
                                      <a:latin typeface="Cambria Math" panose="02040503050406030204" pitchFamily="18" charset="0"/>
                                    </a:rPr>
                                    <m:t>𝑥</m:t>
                                  </m:r>
                                </m:sub>
                              </m:sSub>
                            </m:e>
                          </m:m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b="0" i="1" smtClean="0">
                                      <a:latin typeface="Cambria Math" panose="02040503050406030204" pitchFamily="18" charset="0"/>
                                    </a:rPr>
                                    <m:t>𝑦</m:t>
                                  </m:r>
                                </m:sub>
                              </m:sSub>
                            </m:e>
                          </m:mr>
                        </m:m>
                      </m:e>
                    </m:d>
                    <m:r>
                      <a:rPr kumimoji="1" lang="en-US" altLang="ja-JP" sz="1600" b="0" i="1" smtClean="0">
                        <a:latin typeface="Cambria Math" panose="02040503050406030204" pitchFamily="18" charset="0"/>
                      </a:rPr>
                      <m:t>=</m:t>
                    </m:r>
                    <m:d>
                      <m:dPr>
                        <m:begChr m:val="["/>
                        <m:endChr m:val="]"/>
                        <m:ctrlPr>
                          <a:rPr kumimoji="1" lang="en-US" altLang="ja-JP" sz="1600" b="0" i="1" smtClean="0">
                            <a:latin typeface="Cambria Math" panose="02040503050406030204" pitchFamily="18" charset="0"/>
                          </a:rPr>
                        </m:ctrlPr>
                      </m:dPr>
                      <m:e>
                        <m:m>
                          <m:mPr>
                            <m:mcs>
                              <m:mc>
                                <m:mcPr>
                                  <m:count m:val="2"/>
                                  <m:mcJc m:val="center"/>
                                </m:mcPr>
                              </m:mc>
                            </m:mcs>
                            <m:ctrlPr>
                              <a:rPr kumimoji="1" lang="en-US" altLang="ja-JP" sz="1600" b="0" i="1" smtClean="0">
                                <a:latin typeface="Cambria Math" panose="02040503050406030204" pitchFamily="18" charset="0"/>
                              </a:rPr>
                            </m:ctrlPr>
                          </m:mPr>
                          <m:mr>
                            <m:e>
                              <m:r>
                                <m:rPr>
                                  <m:brk m:alnAt="7"/>
                                </m:rPr>
                                <a:rPr kumimoji="1" lang="en-US" altLang="ja-JP" sz="1600" b="0" i="1" smtClean="0">
                                  <a:latin typeface="Cambria Math" panose="02040503050406030204" pitchFamily="18" charset="0"/>
                                </a:rPr>
                                <m:t>𝑐</m:t>
                              </m:r>
                              <m:r>
                                <a:rPr kumimoji="1" lang="en-US" altLang="ja-JP" sz="1600" b="0" i="1" smtClean="0">
                                  <a:latin typeface="Cambria Math" panose="02040503050406030204" pitchFamily="18" charset="0"/>
                                </a:rPr>
                                <m:t>𝑜𝑠</m:t>
                              </m:r>
                              <m:r>
                                <a:rPr kumimoji="1" lang="ja-JP" altLang="en-US" sz="1600" b="0" i="1" smtClean="0">
                                  <a:latin typeface="Cambria Math" panose="02040503050406030204" pitchFamily="18" charset="0"/>
                                </a:rPr>
                                <m:t>𝜃</m:t>
                              </m:r>
                            </m:e>
                            <m:e>
                              <m:r>
                                <a:rPr kumimoji="1" lang="en-US" altLang="ja-JP" sz="1600" b="0" i="1" smtClean="0">
                                  <a:latin typeface="Cambria Math" panose="02040503050406030204" pitchFamily="18" charset="0"/>
                                </a:rPr>
                                <m:t>−</m:t>
                              </m:r>
                              <m:r>
                                <a:rPr kumimoji="1" lang="en-US" altLang="ja-JP" sz="1600" b="0" i="1" smtClean="0">
                                  <a:latin typeface="Cambria Math" panose="02040503050406030204" pitchFamily="18" charset="0"/>
                                </a:rPr>
                                <m:t>𝑠𝑖𝑛</m:t>
                              </m:r>
                              <m:r>
                                <a:rPr kumimoji="1" lang="ja-JP" altLang="en-US" sz="1600" i="1">
                                  <a:latin typeface="Cambria Math" panose="02040503050406030204" pitchFamily="18" charset="0"/>
                                </a:rPr>
                                <m:t>𝜃</m:t>
                              </m:r>
                            </m:e>
                          </m:mr>
                          <m:mr>
                            <m:e>
                              <m:r>
                                <a:rPr kumimoji="1" lang="en-US" altLang="ja-JP" sz="1600" b="0" i="1" smtClean="0">
                                  <a:latin typeface="Cambria Math" panose="02040503050406030204" pitchFamily="18" charset="0"/>
                                </a:rPr>
                                <m:t>𝑠𝑖𝑛</m:t>
                              </m:r>
                              <m:r>
                                <a:rPr kumimoji="1" lang="ja-JP" altLang="en-US" sz="1600" i="1">
                                  <a:latin typeface="Cambria Math" panose="02040503050406030204" pitchFamily="18" charset="0"/>
                                </a:rPr>
                                <m:t>𝜃</m:t>
                              </m:r>
                            </m:e>
                            <m:e>
                              <m:r>
                                <m:rPr>
                                  <m:brk m:alnAt="7"/>
                                </m:rPr>
                                <a:rPr kumimoji="1" lang="en-US" altLang="ja-JP" sz="1600" i="1">
                                  <a:latin typeface="Cambria Math" panose="02040503050406030204" pitchFamily="18" charset="0"/>
                                </a:rPr>
                                <m:t>𝑐</m:t>
                              </m:r>
                              <m:r>
                                <a:rPr kumimoji="1" lang="en-US" altLang="ja-JP" sz="1600" i="1">
                                  <a:latin typeface="Cambria Math" panose="02040503050406030204" pitchFamily="18" charset="0"/>
                                </a:rPr>
                                <m:t>𝑜𝑠</m:t>
                              </m:r>
                              <m:r>
                                <a:rPr kumimoji="1" lang="ja-JP" altLang="en-US" sz="1600" i="1">
                                  <a:latin typeface="Cambria Math" panose="02040503050406030204" pitchFamily="18" charset="0"/>
                                </a:rPr>
                                <m:t>𝜃</m:t>
                              </m:r>
                            </m:e>
                          </m:mr>
                        </m:m>
                      </m:e>
                    </m:d>
                    <m:d>
                      <m:dPr>
                        <m:begChr m:val="["/>
                        <m:endChr m:val="]"/>
                        <m:ctrlPr>
                          <a:rPr kumimoji="1" lang="en-US" altLang="ja-JP" sz="1600" b="0" i="1" smtClean="0">
                            <a:latin typeface="Cambria Math" panose="02040503050406030204" pitchFamily="18" charset="0"/>
                          </a:rPr>
                        </m:ctrlPr>
                      </m:dPr>
                      <m:e>
                        <m:m>
                          <m:mPr>
                            <m:mcs>
                              <m:mc>
                                <m:mcPr>
                                  <m:count m:val="1"/>
                                  <m:mcJc m:val="center"/>
                                </m:mcPr>
                              </m:mc>
                            </m:mcs>
                            <m:ctrlPr>
                              <a:rPr kumimoji="1" lang="en-US" altLang="ja-JP" sz="1600" b="0" i="1" smtClean="0">
                                <a:latin typeface="Cambria Math" panose="02040503050406030204" pitchFamily="18" charset="0"/>
                              </a:rPr>
                            </m:ctrlPr>
                          </m:mP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e>
                          </m:mr>
                          <m:mr>
                            <m:e>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b="0" i="1" smtClean="0">
                                      <a:latin typeface="Cambria Math" panose="02040503050406030204" pitchFamily="18" charset="0"/>
                                    </a:rPr>
                                    <m:t>𝑦</m:t>
                                  </m:r>
                                </m:sub>
                              </m:sSub>
                            </m:e>
                          </m:mr>
                        </m:m>
                      </m:e>
                    </m:d>
                  </m:oMath>
                </a14:m>
                <a:r>
                  <a:rPr kumimoji="1" lang="ja-JP" altLang="en-US" sz="1600" dirty="0"/>
                  <a:t>です．原点を基準にして角度</a:t>
                </a:r>
                <a:r>
                  <a:rPr kumimoji="1" lang="en-US" altLang="ja-JP" sz="1600" dirty="0"/>
                  <a:t>θ</a:t>
                </a:r>
                <a:r>
                  <a:rPr kumimoji="1" lang="ja-JP" altLang="en-US" sz="1600" dirty="0"/>
                  <a:t>回転するには，</a:t>
                </a:r>
                <a:br>
                  <a:rPr kumimoji="1" lang="en-US" altLang="ja-JP" sz="1600" dirty="0"/>
                </a:b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i="1">
                            <a:latin typeface="Cambria Math" panose="02040503050406030204" pitchFamily="18" charset="0"/>
                          </a:rPr>
                          <m:t>𝑥</m:t>
                        </m:r>
                      </m:sub>
                    </m:sSub>
                    <m:r>
                      <a:rPr kumimoji="1" lang="en-US" altLang="ja-JP" sz="1600" b="0" i="1" smtClean="0">
                        <a:latin typeface="Cambria Math" panose="02040503050406030204" pitchFamily="18" charset="0"/>
                      </a:rPr>
                      <m:t>=</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r>
                      <a:rPr kumimoji="1" lang="en-US" altLang="ja-JP" sz="1600" b="0" i="1" smtClean="0">
                        <a:latin typeface="Cambria Math" panose="02040503050406030204" pitchFamily="18" charset="0"/>
                      </a:rPr>
                      <m:t>𝑐𝑜𝑠</m:t>
                    </m:r>
                    <m:r>
                      <a:rPr kumimoji="1" lang="ja-JP" altLang="en-US" sz="1600" i="1">
                        <a:latin typeface="Cambria Math" panose="02040503050406030204" pitchFamily="18" charset="0"/>
                      </a:rPr>
                      <m:t>𝜃</m:t>
                    </m:r>
                  </m:oMath>
                </a14:m>
                <a:r>
                  <a:rPr kumimoji="1" lang="en-US" altLang="ja-JP" sz="1600" dirty="0"/>
                  <a:t>- </a:t>
                </a: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b="0" i="1" smtClean="0">
                            <a:latin typeface="Cambria Math" panose="02040503050406030204" pitchFamily="18" charset="0"/>
                          </a:rPr>
                          <m:t>𝑦</m:t>
                        </m:r>
                      </m:sub>
                    </m:sSub>
                    <m:r>
                      <a:rPr kumimoji="1" lang="en-US" altLang="ja-JP" sz="1600" i="1">
                        <a:latin typeface="Cambria Math" panose="02040503050406030204" pitchFamily="18" charset="0"/>
                      </a:rPr>
                      <m:t>𝑠𝑖𝑛</m:t>
                    </m:r>
                    <m:r>
                      <a:rPr kumimoji="1" lang="ja-JP" altLang="en-US" sz="1600" i="1">
                        <a:latin typeface="Cambria Math" panose="02040503050406030204" pitchFamily="18" charset="0"/>
                      </a:rPr>
                      <m:t>𝜃</m:t>
                    </m:r>
                  </m:oMath>
                </a14:m>
                <a:r>
                  <a:rPr kumimoji="1" lang="en-US" altLang="ja-JP" sz="1600" dirty="0"/>
                  <a:t>, </a:t>
                </a:r>
                <a14:m>
                  <m:oMath xmlns:m="http://schemas.openxmlformats.org/officeDocument/2006/math">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r>
                          <a:rPr kumimoji="1" lang="en-US" altLang="ja-JP" sz="1600" i="1">
                            <a:latin typeface="Cambria Math" panose="02040503050406030204" pitchFamily="18" charset="0"/>
                          </a:rPr>
                          <m:t>′</m:t>
                        </m:r>
                      </m:e>
                      <m:sub>
                        <m:r>
                          <a:rPr kumimoji="1" lang="en-US" altLang="ja-JP" sz="1600" b="0" i="1" smtClean="0">
                            <a:latin typeface="Cambria Math" panose="02040503050406030204" pitchFamily="18" charset="0"/>
                          </a:rPr>
                          <m:t>𝑦</m:t>
                        </m:r>
                      </m:sub>
                    </m:sSub>
                    <m:r>
                      <a:rPr kumimoji="1" lang="en-US" altLang="ja-JP" sz="1600" i="1">
                        <a:latin typeface="Cambria Math" panose="02040503050406030204" pitchFamily="18" charset="0"/>
                      </a:rPr>
                      <m:t>=</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𝑥</m:t>
                        </m:r>
                      </m:sub>
                    </m:sSub>
                    <m:r>
                      <a:rPr kumimoji="1" lang="en-US" altLang="ja-JP" sz="1600" b="0" i="1" smtClean="0">
                        <a:latin typeface="Cambria Math" panose="02040503050406030204" pitchFamily="18" charset="0"/>
                      </a:rPr>
                      <m:t>𝑠𝑖𝑛</m:t>
                    </m:r>
                    <m:r>
                      <a:rPr kumimoji="1" lang="ja-JP" altLang="en-US" sz="1600" i="1">
                        <a:latin typeface="Cambria Math" panose="02040503050406030204" pitchFamily="18" charset="0"/>
                      </a:rPr>
                      <m:t>𝜃</m:t>
                    </m:r>
                    <m:r>
                      <m:rPr>
                        <m:nor/>
                      </m:rPr>
                      <a:rPr kumimoji="1" lang="en-US" altLang="ja-JP" sz="1600" b="0" i="0" smtClean="0">
                        <a:latin typeface="Cambria Math" panose="02040503050406030204" pitchFamily="18" charset="0"/>
                      </a:rPr>
                      <m:t>+</m:t>
                    </m:r>
                    <m:r>
                      <m:rPr>
                        <m:nor/>
                      </m:rPr>
                      <a:rPr kumimoji="1" lang="en-US" altLang="ja-JP" sz="1600" dirty="0"/>
                      <m:t> </m:t>
                    </m:r>
                    <m:sSub>
                      <m:sSubPr>
                        <m:ctrlPr>
                          <a:rPr kumimoji="1" lang="en-US" altLang="ja-JP" sz="1600" i="1">
                            <a:latin typeface="Cambria Math" panose="02040503050406030204" pitchFamily="18" charset="0"/>
                          </a:rPr>
                        </m:ctrlPr>
                      </m:sSubPr>
                      <m:e>
                        <m:r>
                          <a:rPr kumimoji="1" lang="en-US" altLang="ja-JP" sz="1600" i="1">
                            <a:latin typeface="Cambria Math" panose="02040503050406030204" pitchFamily="18" charset="0"/>
                          </a:rPr>
                          <m:t>𝑃</m:t>
                        </m:r>
                      </m:e>
                      <m:sub>
                        <m:r>
                          <a:rPr kumimoji="1" lang="en-US" altLang="ja-JP" sz="1600" i="1">
                            <a:latin typeface="Cambria Math" panose="02040503050406030204" pitchFamily="18" charset="0"/>
                          </a:rPr>
                          <m:t>𝑦</m:t>
                        </m:r>
                      </m:sub>
                    </m:sSub>
                    <m:r>
                      <a:rPr kumimoji="1" lang="en-US" altLang="ja-JP" sz="1600" b="0" i="1" smtClean="0">
                        <a:latin typeface="Cambria Math" panose="02040503050406030204" pitchFamily="18" charset="0"/>
                      </a:rPr>
                      <m:t>𝑐𝑜𝑠</m:t>
                    </m:r>
                    <m:r>
                      <a:rPr kumimoji="1" lang="ja-JP" altLang="en-US" sz="1600" i="1">
                        <a:latin typeface="Cambria Math" panose="02040503050406030204" pitchFamily="18" charset="0"/>
                      </a:rPr>
                      <m:t>𝜃</m:t>
                    </m:r>
                    <m:r>
                      <a:rPr kumimoji="1" lang="ja-JP" altLang="en-US" sz="1600" i="1">
                        <a:latin typeface="Cambria Math" panose="02040503050406030204" pitchFamily="18" charset="0"/>
                      </a:rPr>
                      <m:t>を</m:t>
                    </m:r>
                  </m:oMath>
                </a14:m>
                <a:r>
                  <a:rPr kumimoji="1" lang="ja-JP" altLang="en-US" sz="1600" dirty="0"/>
                  <a:t>計算して下さい（</a:t>
                </a:r>
                <a:r>
                  <a:rPr kumimoji="1" lang="en-US" altLang="ja-JP" sz="1600" dirty="0"/>
                  <a:t>Excel</a:t>
                </a:r>
                <a:r>
                  <a:rPr kumimoji="1" lang="ja-JP" altLang="en-US" sz="1600" dirty="0"/>
                  <a:t>の三角関数の引数はラジアンですのでご注意を）．</a:t>
                </a:r>
                <a:endParaRPr kumimoji="1" lang="en-US" altLang="ja-JP" sz="1600" dirty="0"/>
              </a:p>
              <a:p>
                <a:pPr marL="285750" indent="-285750" algn="just">
                  <a:lnSpc>
                    <a:spcPct val="120000"/>
                  </a:lnSpc>
                  <a:buFont typeface="Arial" panose="020B0604020202020204" pitchFamily="34" charset="0"/>
                  <a:buChar char="•"/>
                </a:pPr>
                <a:endParaRPr kumimoji="1" lang="en-US" altLang="ja-JP" sz="900" dirty="0"/>
              </a:p>
              <a:p>
                <a:pPr algn="just">
                  <a:lnSpc>
                    <a:spcPct val="120000"/>
                  </a:lnSpc>
                </a:pPr>
                <a:r>
                  <a:rPr kumimoji="1" lang="ja-JP" altLang="en-US" sz="1600" b="1" dirty="0"/>
                  <a:t>（画像の比率を換算したい） </a:t>
                </a:r>
                <a:r>
                  <a:rPr kumimoji="1" lang="ja-JP" altLang="en-US" sz="1100" b="1" dirty="0"/>
                  <a:t>：（注）変更すると静止画像と合成した際にズレます．</a:t>
                </a:r>
                <a:endParaRPr kumimoji="1" lang="en-US" altLang="ja-JP" sz="1600" b="1" dirty="0"/>
              </a:p>
              <a:p>
                <a:pPr marL="285750" indent="-285750" algn="just">
                  <a:lnSpc>
                    <a:spcPct val="120000"/>
                  </a:lnSpc>
                  <a:buFont typeface="Arial" panose="020B0604020202020204" pitchFamily="34" charset="0"/>
                  <a:buChar char="•"/>
                </a:pPr>
                <a:r>
                  <a:rPr kumimoji="1" lang="ja-JP" altLang="en-US" sz="1600" dirty="0"/>
                  <a:t>画像中に既知の長さの物体（方眼紙や定規）を入れて撮影し，その中の基準の長さを計測します．例えば長さ</a:t>
                </a:r>
                <a:r>
                  <a:rPr kumimoji="1" lang="en-US" altLang="ja-JP" sz="1600" dirty="0"/>
                  <a:t>10[mm]</a:t>
                </a:r>
                <a:r>
                  <a:rPr kumimoji="1" lang="ja-JP" altLang="en-US" sz="1600" dirty="0"/>
                  <a:t>の物体が</a:t>
                </a:r>
                <a:r>
                  <a:rPr kumimoji="1" lang="en-US" altLang="ja-JP" sz="1600" dirty="0"/>
                  <a:t>120pixel</a:t>
                </a:r>
                <a:r>
                  <a:rPr kumimoji="1" lang="ja-JP" altLang="en-US" sz="1600" dirty="0"/>
                  <a:t>だったら，</a:t>
                </a:r>
                <a:r>
                  <a:rPr kumimoji="1" lang="en-US" altLang="ja-JP" sz="1600" dirty="0"/>
                  <a:t>1/12 [mm/pixel]</a:t>
                </a:r>
                <a:r>
                  <a:rPr kumimoji="1" lang="ja-JP" altLang="en-US" sz="1600" dirty="0"/>
                  <a:t>です．この比率を</a:t>
                </a:r>
                <a:r>
                  <a:rPr kumimoji="1" lang="en-US" altLang="ja-JP" sz="1600" dirty="0"/>
                  <a:t>x, y</a:t>
                </a:r>
                <a:r>
                  <a:rPr kumimoji="1" lang="ja-JP" altLang="en-US" sz="1600" dirty="0"/>
                  <a:t>座標に掛ければ単位を</a:t>
                </a:r>
                <a:r>
                  <a:rPr kumimoji="1" lang="en-US" altLang="ja-JP" sz="1600" dirty="0"/>
                  <a:t>[mm]</a:t>
                </a:r>
                <a:r>
                  <a:rPr kumimoji="1" lang="ja-JP" altLang="en-US" sz="1600" dirty="0"/>
                  <a:t>に変換できます．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カメラ撮影の特性上，縦横比の微妙な違いや周辺部での歪みが発生する可能性があります．</a:t>
                </a:r>
                <a:endParaRPr kumimoji="1" lang="en-US" altLang="ja-JP" sz="1600" dirty="0"/>
              </a:p>
              <a:p>
                <a:pPr marL="285750" indent="-285750" algn="just">
                  <a:lnSpc>
                    <a:spcPct val="120000"/>
                  </a:lnSpc>
                  <a:buFont typeface="Arial" panose="020B0604020202020204" pitchFamily="34" charset="0"/>
                  <a:buChar char="•"/>
                </a:pPr>
                <a:r>
                  <a:rPr kumimoji="1" lang="ja-JP" altLang="en-US" sz="1600" dirty="0"/>
                  <a:t>奥行方向の歪みは遠方からズーム撮影することで，影響を小さくすることができます．</a:t>
                </a:r>
                <a:endParaRPr kumimoji="1" lang="en-US" altLang="ja-JP" sz="1600" dirty="0"/>
              </a:p>
            </p:txBody>
          </p:sp>
        </mc:Choice>
        <mc:Fallback>
          <p:sp>
            <p:nvSpPr>
              <p:cNvPr id="12" name="テキスト ボックス 11">
                <a:extLst>
                  <a:ext uri="{FF2B5EF4-FFF2-40B4-BE49-F238E27FC236}">
                    <a16:creationId xmlns:a16="http://schemas.microsoft.com/office/drawing/2014/main" id="{FD55D915-9C0B-4B33-9BAE-E83D423951FC}"/>
                  </a:ext>
                </a:extLst>
              </p:cNvPr>
              <p:cNvSpPr txBox="1">
                <a:spLocks noRot="1" noChangeAspect="1" noMove="1" noResize="1" noEditPoints="1" noAdjustHandles="1" noChangeArrowheads="1" noChangeShapeType="1" noTextEdit="1"/>
              </p:cNvSpPr>
              <p:nvPr/>
            </p:nvSpPr>
            <p:spPr>
              <a:xfrm>
                <a:off x="323157" y="2291448"/>
                <a:ext cx="9462380" cy="4634346"/>
              </a:xfrm>
              <a:prstGeom prst="rect">
                <a:avLst/>
              </a:prstGeom>
              <a:blipFill>
                <a:blip r:embed="rId3"/>
                <a:stretch>
                  <a:fillRect l="-322" r="-387" b="-789"/>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24216259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FB4C9AE-7D82-489E-897C-CFFCDD6C02C4}"/>
              </a:ext>
            </a:extLst>
          </p:cNvPr>
          <p:cNvPicPr>
            <a:picLocks noChangeAspect="1"/>
          </p:cNvPicPr>
          <p:nvPr/>
        </p:nvPicPr>
        <p:blipFill>
          <a:blip r:embed="rId2"/>
          <a:stretch>
            <a:fillRect/>
          </a:stretch>
        </p:blipFill>
        <p:spPr>
          <a:xfrm>
            <a:off x="7419395" y="4431644"/>
            <a:ext cx="2402671" cy="2334219"/>
          </a:xfrm>
          <a:prstGeom prst="rect">
            <a:avLst/>
          </a:prstGeom>
        </p:spPr>
      </p:pic>
      <p:sp>
        <p:nvSpPr>
          <p:cNvPr id="2" name="タイトル 1">
            <a:extLst>
              <a:ext uri="{FF2B5EF4-FFF2-40B4-BE49-F238E27FC236}">
                <a16:creationId xmlns:a16="http://schemas.microsoft.com/office/drawing/2014/main" id="{F8F67A52-5849-4070-B863-335370FE5A77}"/>
              </a:ext>
            </a:extLst>
          </p:cNvPr>
          <p:cNvSpPr>
            <a:spLocks noGrp="1"/>
          </p:cNvSpPr>
          <p:nvPr>
            <p:ph type="title"/>
          </p:nvPr>
        </p:nvSpPr>
        <p:spPr>
          <a:xfrm>
            <a:off x="0" y="1"/>
            <a:ext cx="9906000" cy="615636"/>
          </a:xfrm>
        </p:spPr>
        <p:txBody>
          <a:bodyPr>
            <a:normAutofit/>
          </a:bodyPr>
          <a:lstStyle/>
          <a:p>
            <a:r>
              <a:rPr kumimoji="1" lang="en-US" altLang="ja-JP" sz="2000" b="1" dirty="0"/>
              <a:t>【</a:t>
            </a:r>
            <a:r>
              <a:rPr kumimoji="1" lang="en-US" altLang="ja-JP" sz="2000" b="1" dirty="0" err="1"/>
              <a:t>Gokuraku</a:t>
            </a:r>
            <a:r>
              <a:rPr kumimoji="1" lang="en-US" altLang="ja-JP" sz="2000" b="1" dirty="0"/>
              <a:t> measure</a:t>
            </a:r>
            <a:r>
              <a:rPr kumimoji="1" lang="ja-JP" altLang="en-US" sz="2000" b="1" dirty="0"/>
              <a:t>の使い方</a:t>
            </a:r>
            <a:r>
              <a:rPr kumimoji="1" lang="en-US" altLang="ja-JP" sz="2000" b="1" dirty="0"/>
              <a:t>】</a:t>
            </a:r>
            <a:endParaRPr kumimoji="1" lang="ja-JP" altLang="en-US" sz="2000" b="1" dirty="0"/>
          </a:p>
        </p:txBody>
      </p:sp>
      <p:sp>
        <p:nvSpPr>
          <p:cNvPr id="5" name="テキスト ボックス 4">
            <a:extLst>
              <a:ext uri="{FF2B5EF4-FFF2-40B4-BE49-F238E27FC236}">
                <a16:creationId xmlns:a16="http://schemas.microsoft.com/office/drawing/2014/main" id="{462ABE5B-65C2-4E33-8A45-327FFFE98EBD}"/>
              </a:ext>
            </a:extLst>
          </p:cNvPr>
          <p:cNvSpPr txBox="1"/>
          <p:nvPr/>
        </p:nvSpPr>
        <p:spPr>
          <a:xfrm>
            <a:off x="443620" y="501337"/>
            <a:ext cx="9172820" cy="3729675"/>
          </a:xfrm>
          <a:prstGeom prst="rect">
            <a:avLst/>
          </a:prstGeom>
          <a:noFill/>
        </p:spPr>
        <p:txBody>
          <a:bodyPr wrap="square" rtlCol="0">
            <a:spAutoFit/>
          </a:bodyPr>
          <a:lstStyle/>
          <a:p>
            <a:pPr algn="just">
              <a:lnSpc>
                <a:spcPct val="120000"/>
              </a:lnSpc>
            </a:pPr>
            <a:r>
              <a:rPr kumimoji="1" lang="ja-JP" altLang="en-US" b="1" dirty="0"/>
              <a:t>（静止画像の読み込み方）</a:t>
            </a:r>
            <a:endParaRPr kumimoji="1" lang="en-US" altLang="ja-JP" b="1" dirty="0"/>
          </a:p>
          <a:p>
            <a:pPr algn="just">
              <a:lnSpc>
                <a:spcPct val="120000"/>
              </a:lnSpc>
            </a:pPr>
            <a:r>
              <a:rPr kumimoji="1" lang="ja-JP" altLang="en-US" dirty="0"/>
              <a:t>単一選択，フォルダー選択，Ｄ＆Ｄの三種類の方法があります．</a:t>
            </a:r>
            <a:endParaRPr kumimoji="1" lang="en-US" altLang="ja-JP" dirty="0"/>
          </a:p>
          <a:p>
            <a:pPr marL="342900" indent="-342900" algn="just">
              <a:lnSpc>
                <a:spcPct val="120000"/>
              </a:lnSpc>
              <a:buFont typeface="Arial" panose="020B0604020202020204" pitchFamily="34" charset="0"/>
              <a:buChar char="•"/>
            </a:pPr>
            <a:r>
              <a:rPr kumimoji="1" lang="ja-JP" altLang="en-US" b="1" dirty="0"/>
              <a:t>単一選択：</a:t>
            </a:r>
            <a:r>
              <a:rPr kumimoji="1" lang="ja-JP" altLang="en-US" dirty="0"/>
              <a:t>メニュー画面を右クリックするとファイル選択ダイアログボックスが表示されます．ファイルを１個ずつ選択する場合です．</a:t>
            </a:r>
            <a:endParaRPr kumimoji="1" lang="en-US" altLang="ja-JP" dirty="0"/>
          </a:p>
          <a:p>
            <a:pPr marL="342900" indent="-342900" algn="just">
              <a:lnSpc>
                <a:spcPct val="120000"/>
              </a:lnSpc>
              <a:buFont typeface="Arial" panose="020B0604020202020204" pitchFamily="34" charset="0"/>
              <a:buChar char="•"/>
            </a:pPr>
            <a:r>
              <a:rPr kumimoji="1" lang="ja-JP" altLang="en-US" b="1" dirty="0"/>
              <a:t>フォルダー選択：</a:t>
            </a:r>
            <a:r>
              <a:rPr kumimoji="1" lang="ja-JP" altLang="en-US" dirty="0"/>
              <a:t>メニュー画面で「</a:t>
            </a:r>
            <a:r>
              <a:rPr kumimoji="1" lang="en-US" altLang="ja-JP" dirty="0"/>
              <a:t>I</a:t>
            </a:r>
            <a:r>
              <a:rPr kumimoji="1" lang="ja-JP" altLang="en-US" dirty="0"/>
              <a:t>」キーを押して表示されるフォルダー選択ダイアログボックスで選択したフォルダー内の画像ファイルが計測対象となります．ただし，選択したフォルダーの下の階層のフォルダー内の画像は計測対象になりません．</a:t>
            </a:r>
            <a:endParaRPr kumimoji="1" lang="en-US" altLang="ja-JP" dirty="0"/>
          </a:p>
          <a:p>
            <a:pPr marL="342900" indent="-342900" algn="just">
              <a:lnSpc>
                <a:spcPct val="120000"/>
              </a:lnSpc>
              <a:buFont typeface="Arial" panose="020B0604020202020204" pitchFamily="34" charset="0"/>
              <a:buChar char="•"/>
            </a:pPr>
            <a:r>
              <a:rPr kumimoji="1" lang="ja-JP" altLang="en-US" b="1" dirty="0"/>
              <a:t>Ｄ＆Ｄ（ドラッグ＆ドロップ）：</a:t>
            </a:r>
            <a:r>
              <a:rPr kumimoji="1" lang="ja-JP" altLang="en-US" dirty="0"/>
              <a:t>エクスプローラーなどで複数のファイルを選択してメニュー画面にドロップします．ドロップしたファイル内にフォルダーが含まれていても，そのフォルダー内の画像は計測対象になりません．</a:t>
            </a:r>
            <a:endParaRPr kumimoji="1" lang="en-US" altLang="ja-JP" dirty="0"/>
          </a:p>
        </p:txBody>
      </p:sp>
      <p:sp>
        <p:nvSpPr>
          <p:cNvPr id="7" name="テキスト ボックス 6">
            <a:extLst>
              <a:ext uri="{FF2B5EF4-FFF2-40B4-BE49-F238E27FC236}">
                <a16:creationId xmlns:a16="http://schemas.microsoft.com/office/drawing/2014/main" id="{E30BCC22-AEE1-4231-8A5A-2F104580AEFF}"/>
              </a:ext>
            </a:extLst>
          </p:cNvPr>
          <p:cNvSpPr txBox="1"/>
          <p:nvPr/>
        </p:nvSpPr>
        <p:spPr>
          <a:xfrm>
            <a:off x="443620" y="5556796"/>
            <a:ext cx="6810620" cy="1111651"/>
          </a:xfrm>
          <a:prstGeom prst="rect">
            <a:avLst/>
          </a:prstGeom>
          <a:noFill/>
        </p:spPr>
        <p:txBody>
          <a:bodyPr wrap="square" rtlCol="0">
            <a:spAutoFit/>
          </a:bodyPr>
          <a:lstStyle/>
          <a:p>
            <a:pPr algn="just">
              <a:lnSpc>
                <a:spcPct val="120000"/>
              </a:lnSpc>
            </a:pPr>
            <a:r>
              <a:rPr kumimoji="1" lang="en-US" altLang="ja-JP" sz="1400" dirty="0"/>
              <a:t>※ </a:t>
            </a:r>
            <a:r>
              <a:rPr kumimoji="1" lang="ja-JP" altLang="en-US" sz="1400" dirty="0"/>
              <a:t>フォルダー選択，</a:t>
            </a:r>
            <a:r>
              <a:rPr kumimoji="1" lang="en-US" altLang="ja-JP" sz="1400" dirty="0"/>
              <a:t>D&amp;D</a:t>
            </a:r>
            <a:r>
              <a:rPr kumimoji="1" lang="ja-JP" altLang="en-US" sz="1400" dirty="0"/>
              <a:t>で複数ファイルを同時に選択した場合，ファイル名で静止画像ファイルをソーティングしてから順次読み込みます．選択されたファイルが画像データではない場合は無視されますので，あまり気にせずに大雑把に放り込んで頂いてＯＫです．</a:t>
            </a:r>
            <a:endParaRPr kumimoji="1" lang="en-US" altLang="ja-JP" sz="1400" dirty="0"/>
          </a:p>
        </p:txBody>
      </p:sp>
      <p:sp>
        <p:nvSpPr>
          <p:cNvPr id="6" name="テキスト ボックス 5">
            <a:extLst>
              <a:ext uri="{FF2B5EF4-FFF2-40B4-BE49-F238E27FC236}">
                <a16:creationId xmlns:a16="http://schemas.microsoft.com/office/drawing/2014/main" id="{B8048801-2D3E-47E7-90A7-737925257F8F}"/>
              </a:ext>
            </a:extLst>
          </p:cNvPr>
          <p:cNvSpPr txBox="1"/>
          <p:nvPr/>
        </p:nvSpPr>
        <p:spPr>
          <a:xfrm>
            <a:off x="765470" y="4134031"/>
            <a:ext cx="6585943" cy="1070486"/>
          </a:xfrm>
          <a:prstGeom prst="rect">
            <a:avLst/>
          </a:prstGeom>
          <a:noFill/>
        </p:spPr>
        <p:txBody>
          <a:bodyPr wrap="square" rtlCol="0">
            <a:spAutoFit/>
          </a:bodyPr>
          <a:lstStyle/>
          <a:p>
            <a:pPr algn="just">
              <a:lnSpc>
                <a:spcPct val="120000"/>
              </a:lnSpc>
            </a:pPr>
            <a:r>
              <a:rPr kumimoji="1" lang="ja-JP" altLang="en-US" dirty="0"/>
              <a:t>ただし，特例として単一のフォルダーのみをＤ＆</a:t>
            </a:r>
            <a:r>
              <a:rPr kumimoji="1" lang="ja-JP" altLang="en-US" dirty="0" err="1"/>
              <a:t>Ｄした</a:t>
            </a:r>
            <a:r>
              <a:rPr kumimoji="1" lang="ja-JP" altLang="en-US" dirty="0"/>
              <a:t>場合，そのフォルダーに含まれる画像ファイルはフォルダー選択時と同様に計測対象になります．</a:t>
            </a:r>
            <a:endParaRPr kumimoji="1" lang="en-US" altLang="ja-JP" dirty="0"/>
          </a:p>
        </p:txBody>
      </p:sp>
    </p:spTree>
    <p:extLst>
      <p:ext uri="{BB962C8B-B14F-4D97-AF65-F5344CB8AC3E}">
        <p14:creationId xmlns:p14="http://schemas.microsoft.com/office/powerpoint/2010/main" val="62358644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2085</TotalTime>
  <Words>7695</Words>
  <Application>Microsoft Office PowerPoint</Application>
  <PresentationFormat>A4 210 x 297 mm</PresentationFormat>
  <Paragraphs>302</Paragraphs>
  <Slides>31</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31</vt:i4>
      </vt:variant>
    </vt:vector>
  </HeadingPairs>
  <TitlesOfParts>
    <vt:vector size="40" baseType="lpstr">
      <vt:lpstr>游ゴシック</vt:lpstr>
      <vt:lpstr>游ゴシック Light</vt:lpstr>
      <vt:lpstr>Arial</vt:lpstr>
      <vt:lpstr>Calibri</vt:lpstr>
      <vt:lpstr>Calibri Light</vt:lpstr>
      <vt:lpstr>Cambria Math</vt:lpstr>
      <vt:lpstr>Times New Roman</vt:lpstr>
      <vt:lpstr>Wingdings</vt:lpstr>
      <vt:lpstr>Office テーマ</vt:lpstr>
      <vt:lpstr>極楽画像計測 (measure, merge, visuzlize) 取扱説明書 Ver. 2.2用 2022.07.05</vt:lpstr>
      <vt:lpstr>【概要】</vt:lpstr>
      <vt:lpstr>【イメージ】</vt:lpstr>
      <vt:lpstr>【利用目的】</vt:lpstr>
      <vt:lpstr>【できないこと】</vt:lpstr>
      <vt:lpstr>【measure, merge, visualize共通の説明】</vt:lpstr>
      <vt:lpstr>【measure, merge, visualize共通の説明】</vt:lpstr>
      <vt:lpstr>【measure, merge, visualize共通の説明】</vt:lpstr>
      <vt:lpstr>【Gokuraku measureの使い方】</vt:lpstr>
      <vt:lpstr>【Gokuraku measureの使い方】</vt:lpstr>
      <vt:lpstr>【Gokuraku measureの使い方】</vt:lpstr>
      <vt:lpstr>【Gokuraku measureの使い方】</vt:lpstr>
      <vt:lpstr>【Gokuraku measureの使い方】</vt:lpstr>
      <vt:lpstr>【Gokuraku mergeの使い方】</vt:lpstr>
      <vt:lpstr>【Gokuraku mergeの使い方】</vt:lpstr>
      <vt:lpstr>【Gokuraku mergeの使い方】</vt:lpstr>
      <vt:lpstr>【Gokuraku mergeの使い方】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 visualizeの使い方】</vt:lpstr>
      <vt:lpstr>【Gokurakuシリーズの実行環境構築】</vt:lpstr>
      <vt:lpstr>【Gokurakuシリーズの実行環境構築】</vt:lpstr>
      <vt:lpstr>【Gokurakuシリーズの活用例】動画から連番静止画像を生成</vt:lpstr>
      <vt:lpstr>【Gokurakuシリーズの活用例】動画から連番静止画像を生成</vt:lpstr>
      <vt:lpstr>【Gokurakuシリーズの活用例】動画から連番静止画像を生成</vt:lpstr>
      <vt:lpstr>【Gokurakuシリーズの活用例】連番静止画像を読み込み，MP4形式の動画で出力</vt:lpstr>
      <vt:lpstr>【Gokurakuシリーズの活用例】サンプルデータで動作確認</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極楽画像計測 (measure, merge, visuzlizer) 取扱説明書 Ver. 1.0</dc:title>
  <dc:creator>白井 達也【鈴鹿】</dc:creator>
  <cp:lastModifiedBy>白井 達也【鈴鹿】</cp:lastModifiedBy>
  <cp:revision>110</cp:revision>
  <dcterms:created xsi:type="dcterms:W3CDTF">2022-06-22T04:33:12Z</dcterms:created>
  <dcterms:modified xsi:type="dcterms:W3CDTF">2022-07-05T11:50:17Z</dcterms:modified>
</cp:coreProperties>
</file>